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0" d="100"/>
          <a:sy n="40" d="100"/>
        </p:scale>
        <p:origin x="72"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328A6C-B537-4BD9-B59C-FADBFE363AE5}" type="datetimeFigureOut">
              <a:rPr lang="en-GB" smtClean="0"/>
              <a:t>15/10/2020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207B8-6D55-41D9-9774-20D84D1F3011}" type="slidenum">
              <a:rPr lang="en-GB" smtClean="0"/>
              <a:t>‹#›</a:t>
            </a:fld>
            <a:endParaRPr lang="en-GB"/>
          </a:p>
        </p:txBody>
      </p:sp>
    </p:spTree>
    <p:extLst>
      <p:ext uri="{BB962C8B-B14F-4D97-AF65-F5344CB8AC3E}">
        <p14:creationId xmlns:p14="http://schemas.microsoft.com/office/powerpoint/2010/main" val="48382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FA180F-079D-4215-9DFF-7D33ED61F81C}" type="slidenum">
              <a:rPr lang="en-US" altLang="en-US">
                <a:solidFill>
                  <a:srgbClr val="000000"/>
                </a:solidFill>
              </a:rPr>
              <a:pPr/>
              <a:t>2</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268090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2B3D273-3DB8-454D-80A0-3EC26C1D70A4}" type="datetimeFigureOut">
              <a:rPr lang="en-GB" smtClean="0"/>
              <a:t>15/10/2020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355518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B3D273-3DB8-454D-80A0-3EC26C1D70A4}" type="datetimeFigureOut">
              <a:rPr lang="en-GB" smtClean="0"/>
              <a:t>15/10/2020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406142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B3D273-3DB8-454D-80A0-3EC26C1D70A4}" type="datetimeFigureOut">
              <a:rPr lang="en-GB" smtClean="0"/>
              <a:t>15/10/2020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345647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B3D273-3DB8-454D-80A0-3EC26C1D70A4}" type="datetimeFigureOut">
              <a:rPr lang="en-GB" smtClean="0"/>
              <a:t>15/10/2020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36636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B3D273-3DB8-454D-80A0-3EC26C1D70A4}" type="datetimeFigureOut">
              <a:rPr lang="en-GB" smtClean="0"/>
              <a:t>15/10/2020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2309107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2B3D273-3DB8-454D-80A0-3EC26C1D70A4}" type="datetimeFigureOut">
              <a:rPr lang="en-GB" smtClean="0"/>
              <a:t>15/10/2020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225681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2B3D273-3DB8-454D-80A0-3EC26C1D70A4}" type="datetimeFigureOut">
              <a:rPr lang="en-GB" smtClean="0"/>
              <a:t>15/10/2020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76030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2B3D273-3DB8-454D-80A0-3EC26C1D70A4}" type="datetimeFigureOut">
              <a:rPr lang="en-GB" smtClean="0"/>
              <a:t>15/10/2020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3910463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3D273-3DB8-454D-80A0-3EC26C1D70A4}" type="datetimeFigureOut">
              <a:rPr lang="en-GB" smtClean="0"/>
              <a:t>15/10/2020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1747362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B3D273-3DB8-454D-80A0-3EC26C1D70A4}" type="datetimeFigureOut">
              <a:rPr lang="en-GB" smtClean="0"/>
              <a:t>15/10/2020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160878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B3D273-3DB8-454D-80A0-3EC26C1D70A4}" type="datetimeFigureOut">
              <a:rPr lang="en-GB" smtClean="0"/>
              <a:t>15/10/2020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223C7F-FEBA-4589-B60D-CD2BFD7DC2E9}" type="slidenum">
              <a:rPr lang="en-GB" smtClean="0"/>
              <a:t>‹#›</a:t>
            </a:fld>
            <a:endParaRPr lang="en-GB"/>
          </a:p>
        </p:txBody>
      </p:sp>
    </p:spTree>
    <p:extLst>
      <p:ext uri="{BB962C8B-B14F-4D97-AF65-F5344CB8AC3E}">
        <p14:creationId xmlns:p14="http://schemas.microsoft.com/office/powerpoint/2010/main" val="117947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3D273-3DB8-454D-80A0-3EC26C1D70A4}" type="datetimeFigureOut">
              <a:rPr lang="en-GB" smtClean="0"/>
              <a:t>15/10/2020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23C7F-FEBA-4589-B60D-CD2BFD7DC2E9}" type="slidenum">
              <a:rPr lang="en-GB" smtClean="0"/>
              <a:t>‹#›</a:t>
            </a:fld>
            <a:endParaRPr lang="en-GB"/>
          </a:p>
        </p:txBody>
      </p:sp>
    </p:spTree>
    <p:extLst>
      <p:ext uri="{BB962C8B-B14F-4D97-AF65-F5344CB8AC3E}">
        <p14:creationId xmlns:p14="http://schemas.microsoft.com/office/powerpoint/2010/main" val="173898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1026"/>
          <p:cNvSpPr>
            <a:spLocks noChangeArrowheads="1"/>
          </p:cNvSpPr>
          <p:nvPr/>
        </p:nvSpPr>
        <p:spPr bwMode="auto">
          <a:xfrm>
            <a:off x="800517" y="208528"/>
            <a:ext cx="5217775"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800" dirty="0" err="1" smtClean="0">
                <a:cs typeface="Arial" charset="0"/>
              </a:rPr>
              <a:t>Qu’est-ce</a:t>
            </a:r>
            <a:r>
              <a:rPr lang="en-GB" altLang="en-US" sz="2800" dirty="0" smtClean="0">
                <a:cs typeface="Arial" charset="0"/>
              </a:rPr>
              <a:t> </a:t>
            </a:r>
            <a:r>
              <a:rPr lang="en-GB" altLang="en-US" sz="2800" dirty="0" err="1" smtClean="0">
                <a:cs typeface="Arial" charset="0"/>
              </a:rPr>
              <a:t>qu’il</a:t>
            </a:r>
            <a:r>
              <a:rPr lang="en-GB" altLang="en-US" sz="2800" dirty="0" smtClean="0">
                <a:cs typeface="Arial" charset="0"/>
              </a:rPr>
              <a:t> y a </a:t>
            </a:r>
            <a:r>
              <a:rPr lang="en-GB" altLang="en-US" sz="2800" dirty="0" err="1" smtClean="0">
                <a:cs typeface="Arial" charset="0"/>
              </a:rPr>
              <a:t>dans</a:t>
            </a:r>
            <a:r>
              <a:rPr lang="en-GB" altLang="en-US" sz="2800" dirty="0" smtClean="0">
                <a:cs typeface="Arial" charset="0"/>
              </a:rPr>
              <a:t> ta </a:t>
            </a:r>
            <a:r>
              <a:rPr lang="en-GB" altLang="en-US" sz="2800" dirty="0" err="1" smtClean="0">
                <a:cs typeface="Arial" charset="0"/>
              </a:rPr>
              <a:t>maison</a:t>
            </a:r>
            <a:r>
              <a:rPr lang="en-GB" altLang="en-US" sz="2800" dirty="0" smtClean="0">
                <a:cs typeface="Arial" charset="0"/>
              </a:rPr>
              <a:t>?</a:t>
            </a:r>
            <a:endParaRPr lang="en-GB" altLang="en-US" sz="2800" dirty="0">
              <a:cs typeface="Arial" charset="0"/>
            </a:endParaRPr>
          </a:p>
        </p:txBody>
      </p:sp>
      <p:pic>
        <p:nvPicPr>
          <p:cNvPr id="477187" name="Picture 1027" descr="G:\Boardworks\French\French 2002\Pictures\h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030" y="1781266"/>
            <a:ext cx="6781800" cy="4203700"/>
          </a:xfrm>
          <a:prstGeom prst="rect">
            <a:avLst/>
          </a:prstGeom>
          <a:noFill/>
          <a:extLst>
            <a:ext uri="{909E8E84-426E-40DD-AFC4-6F175D3DCCD1}">
              <a14:hiddenFill xmlns:a14="http://schemas.microsoft.com/office/drawing/2010/main">
                <a:solidFill>
                  <a:srgbClr val="FFFFFF"/>
                </a:solidFill>
              </a14:hiddenFill>
            </a:ext>
          </a:extLst>
        </p:spPr>
      </p:pic>
      <p:sp>
        <p:nvSpPr>
          <p:cNvPr id="477188" name="Text Box 1028"/>
          <p:cNvSpPr txBox="1">
            <a:spLocks noChangeArrowheads="1"/>
          </p:cNvSpPr>
          <p:nvPr/>
        </p:nvSpPr>
        <p:spPr bwMode="auto">
          <a:xfrm>
            <a:off x="916157" y="731748"/>
            <a:ext cx="4353564"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dirty="0" err="1"/>
              <a:t>Ecris</a:t>
            </a:r>
            <a:r>
              <a:rPr lang="en-GB" altLang="en-US" sz="2400" dirty="0"/>
              <a:t> des phrases!</a:t>
            </a:r>
          </a:p>
          <a:p>
            <a:r>
              <a:rPr lang="en-GB" altLang="en-US" sz="2400" dirty="0"/>
              <a:t>E.g.  </a:t>
            </a:r>
            <a:r>
              <a:rPr lang="en-GB" altLang="en-US" sz="2400" u="sng" dirty="0" smtClean="0"/>
              <a:t>Au </a:t>
            </a:r>
            <a:r>
              <a:rPr lang="en-GB" altLang="en-US" sz="2400" u="sng" dirty="0" err="1" smtClean="0"/>
              <a:t>rez</a:t>
            </a:r>
            <a:r>
              <a:rPr lang="en-GB" altLang="en-US" sz="2400" u="sng" dirty="0" smtClean="0"/>
              <a:t>-de-</a:t>
            </a:r>
            <a:r>
              <a:rPr lang="en-GB" altLang="en-US" sz="2400" u="sng" dirty="0" err="1" smtClean="0"/>
              <a:t>chaussée</a:t>
            </a:r>
            <a:r>
              <a:rPr lang="en-GB" altLang="en-US" sz="2400" u="sng" dirty="0" smtClean="0"/>
              <a:t>, </a:t>
            </a:r>
            <a:r>
              <a:rPr lang="en-GB" altLang="en-US" sz="2400" u="sng" dirty="0" err="1" smtClean="0"/>
              <a:t>il</a:t>
            </a:r>
            <a:r>
              <a:rPr lang="en-GB" altLang="en-US" sz="2400" u="sng" dirty="0" smtClean="0"/>
              <a:t> y a … </a:t>
            </a:r>
            <a:r>
              <a:rPr lang="en-GB" altLang="en-US" sz="2400" dirty="0" smtClean="0">
                <a:cs typeface="Arial" charset="0"/>
              </a:rPr>
              <a:t>.</a:t>
            </a:r>
            <a:endParaRPr lang="en-GB" altLang="en-US" sz="2400" dirty="0"/>
          </a:p>
        </p:txBody>
      </p:sp>
      <p:sp>
        <p:nvSpPr>
          <p:cNvPr id="477189" name="Text Box 1029"/>
          <p:cNvSpPr txBox="1">
            <a:spLocks noChangeArrowheads="1"/>
          </p:cNvSpPr>
          <p:nvPr/>
        </p:nvSpPr>
        <p:spPr bwMode="auto">
          <a:xfrm>
            <a:off x="1275805" y="4232367"/>
            <a:ext cx="1752600"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au rez-de-chauss</a:t>
            </a:r>
            <a:r>
              <a:rPr lang="en-GB" altLang="en-US" sz="2400">
                <a:cs typeface="Arial" charset="0"/>
              </a:rPr>
              <a:t>ée</a:t>
            </a:r>
            <a:endParaRPr lang="en-GB" altLang="en-US" sz="2400"/>
          </a:p>
        </p:txBody>
      </p:sp>
      <p:sp>
        <p:nvSpPr>
          <p:cNvPr id="477190" name="Text Box 1030"/>
          <p:cNvSpPr txBox="1">
            <a:spLocks noChangeArrowheads="1"/>
          </p:cNvSpPr>
          <p:nvPr/>
        </p:nvSpPr>
        <p:spPr bwMode="auto">
          <a:xfrm>
            <a:off x="1275805" y="5299166"/>
            <a:ext cx="1752600"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au sous-sol</a:t>
            </a:r>
          </a:p>
        </p:txBody>
      </p:sp>
      <p:sp>
        <p:nvSpPr>
          <p:cNvPr id="477191" name="Text Box 1031"/>
          <p:cNvSpPr txBox="1">
            <a:spLocks noChangeArrowheads="1"/>
          </p:cNvSpPr>
          <p:nvPr/>
        </p:nvSpPr>
        <p:spPr bwMode="auto">
          <a:xfrm>
            <a:off x="1275805" y="3165567"/>
            <a:ext cx="1752600"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dirty="0"/>
              <a:t>au premier </a:t>
            </a:r>
            <a:r>
              <a:rPr lang="en-GB" altLang="en-US" sz="2400" dirty="0" err="1">
                <a:cs typeface="Arial" charset="0"/>
              </a:rPr>
              <a:t>étage</a:t>
            </a:r>
            <a:endParaRPr lang="en-GB" altLang="en-US" sz="2400" dirty="0"/>
          </a:p>
        </p:txBody>
      </p:sp>
      <p:sp>
        <p:nvSpPr>
          <p:cNvPr id="477192" name="Text Box 1032"/>
          <p:cNvSpPr txBox="1">
            <a:spLocks noChangeArrowheads="1"/>
          </p:cNvSpPr>
          <p:nvPr/>
        </p:nvSpPr>
        <p:spPr bwMode="auto">
          <a:xfrm>
            <a:off x="1275805" y="2098766"/>
            <a:ext cx="2133600"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dirty="0"/>
              <a:t>au </a:t>
            </a:r>
            <a:r>
              <a:rPr lang="en-GB" altLang="en-US" sz="2400" dirty="0" err="1"/>
              <a:t>deuxi</a:t>
            </a:r>
            <a:r>
              <a:rPr lang="en-GB" altLang="en-US" sz="2400" dirty="0" err="1">
                <a:cs typeface="Arial" charset="0"/>
              </a:rPr>
              <a:t>ème</a:t>
            </a:r>
            <a:r>
              <a:rPr lang="en-GB" altLang="en-US" sz="2400" dirty="0">
                <a:cs typeface="Arial" charset="0"/>
              </a:rPr>
              <a:t> </a:t>
            </a:r>
            <a:r>
              <a:rPr lang="en-GB" altLang="en-US" sz="2400" dirty="0" err="1">
                <a:cs typeface="Arial" charset="0"/>
              </a:rPr>
              <a:t>étage</a:t>
            </a:r>
            <a:endParaRPr lang="en-GB" altLang="en-US" sz="2400" dirty="0"/>
          </a:p>
        </p:txBody>
      </p:sp>
    </p:spTree>
    <p:extLst>
      <p:ext uri="{BB962C8B-B14F-4D97-AF65-F5344CB8AC3E}">
        <p14:creationId xmlns:p14="http://schemas.microsoft.com/office/powerpoint/2010/main" val="3163920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75861" y="120046"/>
            <a:ext cx="8848725" cy="3228975"/>
          </a:xfrm>
          <a:prstGeom prst="rect">
            <a:avLst/>
          </a:prstGeom>
        </p:spPr>
      </p:pic>
      <p:sp>
        <p:nvSpPr>
          <p:cNvPr id="6" name="TextBox 5"/>
          <p:cNvSpPr txBox="1"/>
          <p:nvPr/>
        </p:nvSpPr>
        <p:spPr>
          <a:xfrm>
            <a:off x="535169" y="3598911"/>
            <a:ext cx="4624660" cy="3108543"/>
          </a:xfrm>
          <a:prstGeom prst="rect">
            <a:avLst/>
          </a:prstGeom>
          <a:noFill/>
        </p:spPr>
        <p:txBody>
          <a:bodyPr wrap="square" rtlCol="0">
            <a:spAutoFit/>
          </a:bodyPr>
          <a:lstStyle/>
          <a:p>
            <a:r>
              <a:rPr lang="fr-FR" sz="2800" b="1" dirty="0" smtClean="0"/>
              <a:t>À la maison, je dois…</a:t>
            </a:r>
          </a:p>
          <a:p>
            <a:pPr marL="342900" indent="-342900">
              <a:buAutoNum type="arabicPeriod"/>
            </a:pPr>
            <a:r>
              <a:rPr lang="fr-FR" sz="2400" dirty="0" smtClean="0"/>
              <a:t>Laver la voiture</a:t>
            </a:r>
          </a:p>
          <a:p>
            <a:pPr marL="342900" indent="-342900">
              <a:buAutoNum type="arabicPeriod"/>
            </a:pPr>
            <a:r>
              <a:rPr lang="fr-FR" sz="2400" dirty="0" smtClean="0"/>
              <a:t>Faire la vaisselle</a:t>
            </a:r>
          </a:p>
          <a:p>
            <a:pPr marL="342900" indent="-342900">
              <a:buAutoNum type="arabicPeriod"/>
            </a:pPr>
            <a:r>
              <a:rPr lang="fr-FR" sz="2400" dirty="0" smtClean="0"/>
              <a:t>Faire la cuisine</a:t>
            </a:r>
          </a:p>
          <a:p>
            <a:pPr marL="342900" indent="-342900">
              <a:buAutoNum type="arabicPeriod"/>
            </a:pPr>
            <a:r>
              <a:rPr lang="fr-FR" sz="2400" dirty="0" smtClean="0"/>
              <a:t>Faire le jardinage</a:t>
            </a:r>
          </a:p>
          <a:p>
            <a:pPr marL="342900" indent="-342900">
              <a:buAutoNum type="arabicPeriod"/>
            </a:pPr>
            <a:r>
              <a:rPr lang="fr-FR" sz="2400" dirty="0" smtClean="0"/>
              <a:t>Faire le lit</a:t>
            </a:r>
          </a:p>
          <a:p>
            <a:pPr marL="342900" indent="-342900">
              <a:buAutoNum type="arabicPeriod"/>
            </a:pPr>
            <a:r>
              <a:rPr lang="fr-FR" sz="2400" dirty="0" smtClean="0"/>
              <a:t>Nettoyer/ laver la salle de bains</a:t>
            </a:r>
          </a:p>
          <a:p>
            <a:pPr marL="342900" indent="-342900">
              <a:buAutoNum type="arabicPeriod"/>
            </a:pPr>
            <a:r>
              <a:rPr lang="fr-FR" sz="2400" dirty="0" smtClean="0"/>
              <a:t>Ne rien faire</a:t>
            </a:r>
          </a:p>
        </p:txBody>
      </p:sp>
      <p:sp>
        <p:nvSpPr>
          <p:cNvPr id="7" name="TextBox 6"/>
          <p:cNvSpPr txBox="1"/>
          <p:nvPr/>
        </p:nvSpPr>
        <p:spPr>
          <a:xfrm>
            <a:off x="6396038" y="3814355"/>
            <a:ext cx="4624660" cy="2677656"/>
          </a:xfrm>
          <a:prstGeom prst="rect">
            <a:avLst/>
          </a:prstGeom>
          <a:noFill/>
        </p:spPr>
        <p:txBody>
          <a:bodyPr wrap="square" rtlCol="0">
            <a:spAutoFit/>
          </a:bodyPr>
          <a:lstStyle/>
          <a:p>
            <a:pPr marL="342900" indent="-342900">
              <a:buAutoNum type="arabicPeriod"/>
            </a:pPr>
            <a:r>
              <a:rPr lang="fr-FR" sz="2400" dirty="0" smtClean="0"/>
              <a:t>Je lave la voiture</a:t>
            </a:r>
          </a:p>
          <a:p>
            <a:pPr marL="342900" indent="-342900">
              <a:buAutoNum type="arabicPeriod"/>
            </a:pPr>
            <a:r>
              <a:rPr lang="fr-FR" sz="2400" dirty="0" smtClean="0"/>
              <a:t>Je fais la vaisselle</a:t>
            </a:r>
          </a:p>
          <a:p>
            <a:pPr marL="342900" indent="-342900">
              <a:buAutoNum type="arabicPeriod"/>
            </a:pPr>
            <a:r>
              <a:rPr lang="fr-FR" sz="2400" dirty="0" smtClean="0"/>
              <a:t>Je </a:t>
            </a:r>
            <a:r>
              <a:rPr lang="fr-FR" sz="2400" dirty="0"/>
              <a:t>fais</a:t>
            </a:r>
            <a:r>
              <a:rPr lang="fr-FR" sz="2400" dirty="0" smtClean="0"/>
              <a:t> la cuisine</a:t>
            </a:r>
          </a:p>
          <a:p>
            <a:pPr marL="342900" indent="-342900">
              <a:buAutoNum type="arabicPeriod"/>
            </a:pPr>
            <a:r>
              <a:rPr lang="fr-FR" sz="2400" dirty="0"/>
              <a:t>Je fais</a:t>
            </a:r>
            <a:r>
              <a:rPr lang="fr-FR" sz="2400" dirty="0" smtClean="0"/>
              <a:t> le jardinage</a:t>
            </a:r>
          </a:p>
          <a:p>
            <a:pPr marL="342900" indent="-342900">
              <a:buAutoNum type="arabicPeriod"/>
            </a:pPr>
            <a:r>
              <a:rPr lang="fr-FR" sz="2400" dirty="0"/>
              <a:t>Je fais</a:t>
            </a:r>
            <a:r>
              <a:rPr lang="fr-FR" sz="2400" dirty="0" smtClean="0"/>
              <a:t> le lit</a:t>
            </a:r>
          </a:p>
          <a:p>
            <a:pPr marL="342900" indent="-342900">
              <a:buAutoNum type="arabicPeriod"/>
            </a:pPr>
            <a:r>
              <a:rPr lang="fr-FR" sz="2400" dirty="0" smtClean="0"/>
              <a:t>Je nettoie/ lave la salle de bains</a:t>
            </a:r>
          </a:p>
          <a:p>
            <a:pPr marL="342900" indent="-342900">
              <a:buAutoNum type="arabicPeriod"/>
            </a:pPr>
            <a:r>
              <a:rPr lang="fr-FR" sz="2400" dirty="0" smtClean="0"/>
              <a:t>Je ne fais rien </a:t>
            </a:r>
          </a:p>
        </p:txBody>
      </p:sp>
    </p:spTree>
    <p:extLst>
      <p:ext uri="{BB962C8B-B14F-4D97-AF65-F5344CB8AC3E}">
        <p14:creationId xmlns:p14="http://schemas.microsoft.com/office/powerpoint/2010/main" val="136804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3048"/>
          </a:xfrm>
        </p:spPr>
        <p:txBody>
          <a:bodyPr/>
          <a:lstStyle/>
          <a:p>
            <a:r>
              <a:rPr lang="fr-FR" dirty="0" smtClean="0"/>
              <a:t>Traduction</a:t>
            </a:r>
            <a:endParaRPr lang="fr-FR" dirty="0"/>
          </a:p>
        </p:txBody>
      </p:sp>
      <p:sp>
        <p:nvSpPr>
          <p:cNvPr id="3" name="Content Placeholder 2"/>
          <p:cNvSpPr>
            <a:spLocks noGrp="1"/>
          </p:cNvSpPr>
          <p:nvPr>
            <p:ph idx="1"/>
          </p:nvPr>
        </p:nvSpPr>
        <p:spPr>
          <a:xfrm>
            <a:off x="838200" y="1078174"/>
            <a:ext cx="10515600" cy="5459103"/>
          </a:xfrm>
        </p:spPr>
        <p:txBody>
          <a:bodyPr>
            <a:normAutofit fontScale="92500" lnSpcReduction="10000"/>
          </a:bodyPr>
          <a:lstStyle/>
          <a:p>
            <a:r>
              <a:rPr lang="en-GB" dirty="0" smtClean="0"/>
              <a:t>Hi my name is Paul, I’m 15 years old and I live in Lyon.</a:t>
            </a:r>
          </a:p>
          <a:p>
            <a:pPr lvl="1"/>
            <a:r>
              <a:rPr lang="en-GB" dirty="0" err="1" smtClean="0"/>
              <a:t>Salut</a:t>
            </a:r>
            <a:r>
              <a:rPr lang="en-GB" dirty="0" smtClean="0"/>
              <a:t>, je </a:t>
            </a:r>
            <a:r>
              <a:rPr lang="en-GB" dirty="0" err="1" smtClean="0"/>
              <a:t>m’appelle</a:t>
            </a:r>
            <a:r>
              <a:rPr lang="en-GB" dirty="0" smtClean="0"/>
              <a:t> Paul, </a:t>
            </a:r>
            <a:r>
              <a:rPr lang="en-GB" dirty="0" err="1" smtClean="0"/>
              <a:t>j’ai</a:t>
            </a:r>
            <a:r>
              <a:rPr lang="en-GB" dirty="0" smtClean="0"/>
              <a:t> </a:t>
            </a:r>
            <a:r>
              <a:rPr lang="en-GB" dirty="0" err="1" smtClean="0"/>
              <a:t>quinze</a:t>
            </a:r>
            <a:r>
              <a:rPr lang="en-GB" dirty="0" smtClean="0"/>
              <a:t> </a:t>
            </a:r>
            <a:r>
              <a:rPr lang="en-GB" dirty="0" err="1" smtClean="0"/>
              <a:t>ans</a:t>
            </a:r>
            <a:r>
              <a:rPr lang="en-GB" dirty="0" smtClean="0"/>
              <a:t> et </a:t>
            </a:r>
            <a:r>
              <a:rPr lang="en-GB" dirty="0" err="1" smtClean="0"/>
              <a:t>j’habite</a:t>
            </a:r>
            <a:r>
              <a:rPr lang="en-GB" dirty="0" smtClean="0"/>
              <a:t> à Lyon. </a:t>
            </a:r>
          </a:p>
          <a:p>
            <a:r>
              <a:rPr lang="en-GB" dirty="0" smtClean="0"/>
              <a:t>My house is big but old.</a:t>
            </a:r>
          </a:p>
          <a:p>
            <a:pPr lvl="1"/>
            <a:r>
              <a:rPr lang="en-GB" dirty="0" smtClean="0"/>
              <a:t>ma </a:t>
            </a:r>
            <a:r>
              <a:rPr lang="en-GB" dirty="0" err="1" smtClean="0"/>
              <a:t>maison</a:t>
            </a:r>
            <a:r>
              <a:rPr lang="en-GB" dirty="0" smtClean="0"/>
              <a:t> </a:t>
            </a:r>
            <a:r>
              <a:rPr lang="en-GB" dirty="0" err="1" smtClean="0"/>
              <a:t>est</a:t>
            </a:r>
            <a:r>
              <a:rPr lang="en-GB" dirty="0" smtClean="0"/>
              <a:t> </a:t>
            </a:r>
            <a:r>
              <a:rPr lang="en-GB" dirty="0" err="1" smtClean="0"/>
              <a:t>grande</a:t>
            </a:r>
            <a:r>
              <a:rPr lang="en-GB" dirty="0" smtClean="0"/>
              <a:t> </a:t>
            </a:r>
            <a:r>
              <a:rPr lang="en-GB" dirty="0" err="1" smtClean="0"/>
              <a:t>mais</a:t>
            </a:r>
            <a:r>
              <a:rPr lang="en-GB" dirty="0" smtClean="0"/>
              <a:t> </a:t>
            </a:r>
            <a:r>
              <a:rPr lang="en-GB" dirty="0" err="1" smtClean="0"/>
              <a:t>vieille</a:t>
            </a:r>
            <a:r>
              <a:rPr lang="en-GB" dirty="0" smtClean="0"/>
              <a:t>. </a:t>
            </a:r>
          </a:p>
          <a:p>
            <a:r>
              <a:rPr lang="en-GB" dirty="0" smtClean="0"/>
              <a:t>In my bedroom I have a wooden bed and a small desk. </a:t>
            </a:r>
          </a:p>
          <a:p>
            <a:pPr lvl="1"/>
            <a:r>
              <a:rPr lang="en-GB" dirty="0" err="1" smtClean="0"/>
              <a:t>dans</a:t>
            </a:r>
            <a:r>
              <a:rPr lang="en-GB" dirty="0" smtClean="0"/>
              <a:t> ma </a:t>
            </a:r>
            <a:r>
              <a:rPr lang="en-GB" dirty="0" err="1" smtClean="0"/>
              <a:t>chambre</a:t>
            </a:r>
            <a:r>
              <a:rPr lang="en-GB" dirty="0" smtClean="0"/>
              <a:t> </a:t>
            </a:r>
            <a:r>
              <a:rPr lang="en-GB" dirty="0" err="1" smtClean="0"/>
              <a:t>j’ai</a:t>
            </a:r>
            <a:r>
              <a:rPr lang="en-GB" dirty="0" smtClean="0"/>
              <a:t> un lit </a:t>
            </a:r>
            <a:r>
              <a:rPr lang="en-GB" dirty="0" err="1" smtClean="0"/>
              <a:t>en</a:t>
            </a:r>
            <a:r>
              <a:rPr lang="en-GB" dirty="0" smtClean="0"/>
              <a:t> bois et un petit bureau. </a:t>
            </a:r>
          </a:p>
          <a:p>
            <a:r>
              <a:rPr lang="en-GB" dirty="0" smtClean="0"/>
              <a:t>My bed is opposite my desk.</a:t>
            </a:r>
          </a:p>
          <a:p>
            <a:pPr lvl="1"/>
            <a:r>
              <a:rPr lang="en-GB" dirty="0" smtClean="0"/>
              <a:t>mon lit </a:t>
            </a:r>
            <a:r>
              <a:rPr lang="en-GB" dirty="0" err="1" smtClean="0"/>
              <a:t>est</a:t>
            </a:r>
            <a:r>
              <a:rPr lang="en-GB" dirty="0" smtClean="0"/>
              <a:t> </a:t>
            </a:r>
            <a:r>
              <a:rPr lang="en-GB" dirty="0" err="1" smtClean="0"/>
              <a:t>devant</a:t>
            </a:r>
            <a:r>
              <a:rPr lang="en-GB" dirty="0" smtClean="0"/>
              <a:t>/ </a:t>
            </a:r>
            <a:r>
              <a:rPr lang="en-GB" dirty="0" err="1" smtClean="0"/>
              <a:t>en</a:t>
            </a:r>
            <a:r>
              <a:rPr lang="en-GB" dirty="0" smtClean="0"/>
              <a:t> face de mon bureau. </a:t>
            </a:r>
          </a:p>
          <a:p>
            <a:r>
              <a:rPr lang="en-GB" dirty="0" smtClean="0"/>
              <a:t>Also I have a white metal wardrobe on the left of the door.</a:t>
            </a:r>
          </a:p>
          <a:p>
            <a:pPr lvl="1"/>
            <a:r>
              <a:rPr lang="en-GB" dirty="0" err="1" smtClean="0"/>
              <a:t>Aussi</a:t>
            </a:r>
            <a:r>
              <a:rPr lang="en-GB" dirty="0" smtClean="0"/>
              <a:t>, </a:t>
            </a:r>
            <a:r>
              <a:rPr lang="en-GB" dirty="0" err="1" smtClean="0"/>
              <a:t>j’ai</a:t>
            </a:r>
            <a:r>
              <a:rPr lang="en-GB" dirty="0" smtClean="0"/>
              <a:t> </a:t>
            </a:r>
            <a:r>
              <a:rPr lang="en-GB" dirty="0" err="1" smtClean="0"/>
              <a:t>une</a:t>
            </a:r>
            <a:r>
              <a:rPr lang="en-GB" dirty="0" smtClean="0"/>
              <a:t> armoire blanche et </a:t>
            </a:r>
            <a:r>
              <a:rPr lang="en-GB" dirty="0" err="1" smtClean="0"/>
              <a:t>en</a:t>
            </a:r>
            <a:r>
              <a:rPr lang="en-GB" dirty="0" smtClean="0"/>
              <a:t> metal à gauche de la </a:t>
            </a:r>
            <a:r>
              <a:rPr lang="en-GB" dirty="0" err="1" smtClean="0"/>
              <a:t>porte</a:t>
            </a:r>
            <a:r>
              <a:rPr lang="en-GB" dirty="0" smtClean="0"/>
              <a:t>. </a:t>
            </a:r>
          </a:p>
          <a:p>
            <a:r>
              <a:rPr lang="en-GB" dirty="0" smtClean="0"/>
              <a:t>At home I have to do the dishes and clean the bathroom from time to time, but I don’t like it. </a:t>
            </a:r>
          </a:p>
          <a:p>
            <a:pPr lvl="1"/>
            <a:r>
              <a:rPr lang="en-GB" dirty="0" smtClean="0"/>
              <a:t>à la </a:t>
            </a:r>
            <a:r>
              <a:rPr lang="en-GB" dirty="0" err="1" smtClean="0"/>
              <a:t>maison</a:t>
            </a:r>
            <a:r>
              <a:rPr lang="en-GB" dirty="0" smtClean="0"/>
              <a:t> je </a:t>
            </a:r>
            <a:r>
              <a:rPr lang="en-GB" dirty="0" err="1" smtClean="0"/>
              <a:t>dois</a:t>
            </a:r>
            <a:r>
              <a:rPr lang="en-GB" dirty="0" smtClean="0"/>
              <a:t> faire la </a:t>
            </a:r>
            <a:r>
              <a:rPr lang="en-GB" dirty="0" err="1" smtClean="0"/>
              <a:t>vaisselle</a:t>
            </a:r>
            <a:r>
              <a:rPr lang="en-GB" dirty="0" smtClean="0"/>
              <a:t> et laver la </a:t>
            </a:r>
            <a:r>
              <a:rPr lang="en-GB" dirty="0" err="1" smtClean="0"/>
              <a:t>salle</a:t>
            </a:r>
            <a:r>
              <a:rPr lang="en-GB" dirty="0" smtClean="0"/>
              <a:t> de </a:t>
            </a:r>
            <a:r>
              <a:rPr lang="en-GB" dirty="0" err="1" smtClean="0"/>
              <a:t>bains</a:t>
            </a:r>
            <a:r>
              <a:rPr lang="en-GB" dirty="0" smtClean="0"/>
              <a:t> de temps </a:t>
            </a:r>
            <a:r>
              <a:rPr lang="en-GB" dirty="0" err="1" smtClean="0"/>
              <a:t>en</a:t>
            </a:r>
            <a:r>
              <a:rPr lang="en-GB" dirty="0" smtClean="0"/>
              <a:t> temps, </a:t>
            </a:r>
            <a:r>
              <a:rPr lang="en-GB" dirty="0" err="1" smtClean="0"/>
              <a:t>mais</a:t>
            </a:r>
            <a:r>
              <a:rPr lang="en-GB" dirty="0" smtClean="0"/>
              <a:t> je </a:t>
            </a:r>
            <a:r>
              <a:rPr lang="en-GB" dirty="0" err="1" smtClean="0"/>
              <a:t>n’aime</a:t>
            </a:r>
            <a:r>
              <a:rPr lang="en-GB" dirty="0" smtClean="0"/>
              <a:t> pas </a:t>
            </a:r>
            <a:r>
              <a:rPr lang="en-GB" dirty="0" err="1" smtClean="0"/>
              <a:t>ça</a:t>
            </a:r>
            <a:r>
              <a:rPr lang="en-GB" dirty="0" smtClean="0"/>
              <a:t>. </a:t>
            </a:r>
            <a:endParaRPr lang="en-GB" dirty="0"/>
          </a:p>
        </p:txBody>
      </p:sp>
    </p:spTree>
    <p:extLst>
      <p:ext uri="{BB962C8B-B14F-4D97-AF65-F5344CB8AC3E}">
        <p14:creationId xmlns:p14="http://schemas.microsoft.com/office/powerpoint/2010/main" val="385384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u="sng" dirty="0" smtClean="0"/>
              <a:t>Pour commencer - parler</a:t>
            </a:r>
            <a:endParaRPr lang="fr-FR" u="sng" dirty="0"/>
          </a:p>
        </p:txBody>
      </p:sp>
      <p:sp>
        <p:nvSpPr>
          <p:cNvPr id="5" name="Content Placeholder 4"/>
          <p:cNvSpPr>
            <a:spLocks noGrp="1"/>
          </p:cNvSpPr>
          <p:nvPr>
            <p:ph idx="1"/>
          </p:nvPr>
        </p:nvSpPr>
        <p:spPr>
          <a:xfrm>
            <a:off x="838200" y="1371600"/>
            <a:ext cx="10515600" cy="4805363"/>
          </a:xfrm>
        </p:spPr>
        <p:txBody>
          <a:bodyPr>
            <a:normAutofit lnSpcReduction="10000"/>
          </a:bodyPr>
          <a:lstStyle/>
          <a:p>
            <a:pPr marL="0" indent="0">
              <a:lnSpc>
                <a:spcPct val="200000"/>
              </a:lnSpc>
              <a:buNone/>
            </a:pPr>
            <a:r>
              <a:rPr lang="fr-FR" sz="3200" dirty="0" smtClean="0"/>
              <a:t>Dans ma chambre, j’ai un grand lit qui est en face de la fenêtre. Je n’aime pas trop mon lit parce qu’il est dur. De plus, je n’ai pas de tapis, je trouve ça sale. À gauche   du   lit, il y a ma commode ou je range mes vêtements, mais parfois je laisse mes vêtements par terre, je n’aime pas nettoyer. </a:t>
            </a:r>
            <a:endParaRPr lang="fr-FR" sz="3200" dirty="0"/>
          </a:p>
        </p:txBody>
      </p:sp>
      <p:sp>
        <p:nvSpPr>
          <p:cNvPr id="6" name="Rounded Rectangle 5"/>
          <p:cNvSpPr/>
          <p:nvPr/>
        </p:nvSpPr>
        <p:spPr>
          <a:xfrm>
            <a:off x="1815737" y="1789611"/>
            <a:ext cx="600892"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err="1" smtClean="0"/>
              <a:t>my</a:t>
            </a:r>
            <a:endParaRPr lang="fr-FR" sz="2400" dirty="0"/>
          </a:p>
        </p:txBody>
      </p:sp>
      <p:sp>
        <p:nvSpPr>
          <p:cNvPr id="7" name="Rounded Rectangle 6"/>
          <p:cNvSpPr/>
          <p:nvPr/>
        </p:nvSpPr>
        <p:spPr>
          <a:xfrm>
            <a:off x="9100456" y="1789611"/>
            <a:ext cx="866503"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o</a:t>
            </a:r>
            <a:r>
              <a:rPr lang="fr-FR" dirty="0" smtClean="0"/>
              <a:t>f the</a:t>
            </a:r>
            <a:endParaRPr lang="fr-FR" dirty="0"/>
          </a:p>
        </p:txBody>
      </p:sp>
      <p:sp>
        <p:nvSpPr>
          <p:cNvPr id="8" name="Rounded Rectangle 7"/>
          <p:cNvSpPr/>
          <p:nvPr/>
        </p:nvSpPr>
        <p:spPr>
          <a:xfrm>
            <a:off x="5157649" y="1789611"/>
            <a:ext cx="1027997"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err="1" smtClean="0"/>
              <a:t>big</a:t>
            </a:r>
            <a:endParaRPr lang="fr-FR" sz="2400" dirty="0"/>
          </a:p>
        </p:txBody>
      </p:sp>
      <p:sp>
        <p:nvSpPr>
          <p:cNvPr id="9" name="Rounded Rectangle 8"/>
          <p:cNvSpPr/>
          <p:nvPr/>
        </p:nvSpPr>
        <p:spPr>
          <a:xfrm>
            <a:off x="5371200" y="2697163"/>
            <a:ext cx="814445"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err="1" smtClean="0"/>
              <a:t>my</a:t>
            </a:r>
            <a:endParaRPr lang="fr-FR" sz="2400" dirty="0"/>
          </a:p>
        </p:txBody>
      </p:sp>
      <p:sp>
        <p:nvSpPr>
          <p:cNvPr id="10" name="Rounded Rectangle 9"/>
          <p:cNvSpPr/>
          <p:nvPr/>
        </p:nvSpPr>
        <p:spPr>
          <a:xfrm>
            <a:off x="8996082" y="2697163"/>
            <a:ext cx="658906"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hard</a:t>
            </a:r>
            <a:endParaRPr lang="fr-FR" dirty="0"/>
          </a:p>
        </p:txBody>
      </p:sp>
      <p:sp>
        <p:nvSpPr>
          <p:cNvPr id="11" name="Rounded Rectangle 10"/>
          <p:cNvSpPr/>
          <p:nvPr/>
        </p:nvSpPr>
        <p:spPr>
          <a:xfrm>
            <a:off x="7265893" y="1802039"/>
            <a:ext cx="541851"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err="1" smtClean="0"/>
              <a:t>is</a:t>
            </a:r>
            <a:endParaRPr lang="fr-FR" sz="2400" dirty="0"/>
          </a:p>
        </p:txBody>
      </p:sp>
      <p:sp>
        <p:nvSpPr>
          <p:cNvPr id="12" name="Rounded Rectangle 11"/>
          <p:cNvSpPr/>
          <p:nvPr/>
        </p:nvSpPr>
        <p:spPr>
          <a:xfrm>
            <a:off x="2568389" y="3645573"/>
            <a:ext cx="578224"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any</a:t>
            </a:r>
            <a:endParaRPr lang="fr-FR" dirty="0"/>
          </a:p>
        </p:txBody>
      </p:sp>
      <p:sp>
        <p:nvSpPr>
          <p:cNvPr id="13" name="Rounded Rectangle 12"/>
          <p:cNvSpPr/>
          <p:nvPr/>
        </p:nvSpPr>
        <p:spPr>
          <a:xfrm>
            <a:off x="5671647" y="3645573"/>
            <a:ext cx="406424"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it</a:t>
            </a:r>
            <a:endParaRPr lang="fr-FR" dirty="0"/>
          </a:p>
        </p:txBody>
      </p:sp>
      <p:sp>
        <p:nvSpPr>
          <p:cNvPr id="14" name="Rounded Rectangle 13"/>
          <p:cNvSpPr/>
          <p:nvPr/>
        </p:nvSpPr>
        <p:spPr>
          <a:xfrm>
            <a:off x="8562830" y="3624978"/>
            <a:ext cx="866503"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o</a:t>
            </a:r>
            <a:r>
              <a:rPr lang="fr-FR" dirty="0" smtClean="0"/>
              <a:t>f the</a:t>
            </a:r>
            <a:endParaRPr lang="fr-FR" dirty="0"/>
          </a:p>
        </p:txBody>
      </p:sp>
      <p:sp>
        <p:nvSpPr>
          <p:cNvPr id="15" name="Rounded Rectangle 14"/>
          <p:cNvSpPr/>
          <p:nvPr/>
        </p:nvSpPr>
        <p:spPr>
          <a:xfrm>
            <a:off x="838200" y="4550741"/>
            <a:ext cx="648148"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err="1" smtClean="0"/>
              <a:t>my</a:t>
            </a:r>
            <a:endParaRPr lang="fr-FR" sz="2400" dirty="0"/>
          </a:p>
        </p:txBody>
      </p:sp>
      <p:sp>
        <p:nvSpPr>
          <p:cNvPr id="16" name="Rounded Rectangle 15"/>
          <p:cNvSpPr/>
          <p:nvPr/>
        </p:nvSpPr>
        <p:spPr>
          <a:xfrm>
            <a:off x="4177553" y="4550741"/>
            <a:ext cx="980096"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err="1" smtClean="0"/>
              <a:t>tidy</a:t>
            </a:r>
            <a:endParaRPr lang="fr-FR" sz="2400" dirty="0"/>
          </a:p>
        </p:txBody>
      </p:sp>
      <p:sp>
        <p:nvSpPr>
          <p:cNvPr id="17" name="Rounded Rectangle 16"/>
          <p:cNvSpPr/>
          <p:nvPr/>
        </p:nvSpPr>
        <p:spPr>
          <a:xfrm>
            <a:off x="8444751" y="5539928"/>
            <a:ext cx="1522208"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clean</a:t>
            </a:r>
            <a:endParaRPr lang="fr-FR" sz="2400" dirty="0"/>
          </a:p>
        </p:txBody>
      </p:sp>
      <p:sp>
        <p:nvSpPr>
          <p:cNvPr id="18" name="Rounded Rectangle 17"/>
          <p:cNvSpPr/>
          <p:nvPr/>
        </p:nvSpPr>
        <p:spPr>
          <a:xfrm>
            <a:off x="1831874" y="5539928"/>
            <a:ext cx="857537" cy="391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err="1" smtClean="0"/>
              <a:t>my</a:t>
            </a:r>
            <a:endParaRPr lang="fr-FR" sz="2400" dirty="0"/>
          </a:p>
        </p:txBody>
      </p:sp>
    </p:spTree>
    <p:extLst>
      <p:ext uri="{BB962C8B-B14F-4D97-AF65-F5344CB8AC3E}">
        <p14:creationId xmlns:p14="http://schemas.microsoft.com/office/powerpoint/2010/main" val="803395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2" restart="whenNotActive" fill="hold" evtFilter="cancelBubble" nodeType="interactiveSeq">
                <p:stCondLst>
                  <p:cond evt="onClick" delay="0">
                    <p:tgtEl>
                      <p:spTgt spid="8"/>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7" restart="whenNotActive" fill="hold" evtFilter="cancelBubble" nodeType="interactiveSeq">
                <p:stCondLst>
                  <p:cond evt="onClick" delay="0">
                    <p:tgtEl>
                      <p:spTgt spid="9"/>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7" restart="whenNotActive" fill="hold" evtFilter="cancelBubble" nodeType="interactiveSeq">
                <p:stCondLst>
                  <p:cond evt="onClick" delay="0">
                    <p:tgtEl>
                      <p:spTgt spid="1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32" restart="whenNotActive" fill="hold" evtFilter="cancelBubble" nodeType="interactiveSeq">
                <p:stCondLst>
                  <p:cond evt="onClick" delay="0">
                    <p:tgtEl>
                      <p:spTgt spid="12"/>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7" restart="whenNotActive" fill="hold" evtFilter="cancelBubble" nodeType="interactiveSeq">
                <p:stCondLst>
                  <p:cond evt="onClick" delay="0">
                    <p:tgtEl>
                      <p:spTgt spid="13"/>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42" restart="whenNotActive" fill="hold" evtFilter="cancelBubble" nodeType="interactiveSeq">
                <p:stCondLst>
                  <p:cond evt="onClick" delay="0">
                    <p:tgtEl>
                      <p:spTgt spid="14"/>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47" restart="whenNotActive" fill="hold" evtFilter="cancelBubble" nodeType="interactiveSeq">
                <p:stCondLst>
                  <p:cond evt="onClick" delay="0">
                    <p:tgtEl>
                      <p:spTgt spid="15"/>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52" restart="whenNotActive" fill="hold" evtFilter="cancelBubble" nodeType="interactiveSeq">
                <p:stCondLst>
                  <p:cond evt="onClick" delay="0">
                    <p:tgtEl>
                      <p:spTgt spid="16"/>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57" restart="whenNotActive" fill="hold" evtFilter="cancelBubble" nodeType="interactiveSeq">
                <p:stCondLst>
                  <p:cond evt="onClick" delay="0">
                    <p:tgtEl>
                      <p:spTgt spid="17"/>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62" restart="whenNotActive" fill="hold" evtFilter="cancelBubble" nodeType="interactiveSeq">
                <p:stCondLst>
                  <p:cond evt="onClick" delay="0">
                    <p:tgtEl>
                      <p:spTgt spid="18"/>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8464"/>
          </a:xfrm>
        </p:spPr>
        <p:txBody>
          <a:bodyPr>
            <a:normAutofit fontScale="90000"/>
          </a:bodyPr>
          <a:lstStyle/>
          <a:p>
            <a:r>
              <a:rPr lang="fr-FR" u="sng" dirty="0" smtClean="0"/>
              <a:t>Les pièces dans la maison</a:t>
            </a:r>
            <a:endParaRPr lang="fr-FR" u="sng" dirty="0"/>
          </a:p>
        </p:txBody>
      </p:sp>
      <p:sp>
        <p:nvSpPr>
          <p:cNvPr id="3" name="Content Placeholder 2"/>
          <p:cNvSpPr>
            <a:spLocks noGrp="1"/>
          </p:cNvSpPr>
          <p:nvPr>
            <p:ph idx="1"/>
          </p:nvPr>
        </p:nvSpPr>
        <p:spPr>
          <a:xfrm>
            <a:off x="838200" y="953590"/>
            <a:ext cx="4700451" cy="5577839"/>
          </a:xfrm>
        </p:spPr>
        <p:txBody>
          <a:bodyPr>
            <a:normAutofit lnSpcReduction="10000"/>
          </a:bodyPr>
          <a:lstStyle/>
          <a:p>
            <a:r>
              <a:rPr lang="fr-FR" dirty="0" smtClean="0"/>
              <a:t>La salle de bains</a:t>
            </a:r>
          </a:p>
          <a:p>
            <a:r>
              <a:rPr lang="fr-FR" dirty="0" smtClean="0"/>
              <a:t>La cuisine</a:t>
            </a:r>
          </a:p>
          <a:p>
            <a:r>
              <a:rPr lang="fr-FR" dirty="0" smtClean="0"/>
              <a:t>La chambre (de mes parents)</a:t>
            </a:r>
          </a:p>
          <a:p>
            <a:r>
              <a:rPr lang="fr-FR" dirty="0" smtClean="0"/>
              <a:t>La salle à manger</a:t>
            </a:r>
          </a:p>
          <a:p>
            <a:r>
              <a:rPr lang="fr-FR" dirty="0" smtClean="0"/>
              <a:t>Le salon</a:t>
            </a:r>
          </a:p>
          <a:p>
            <a:r>
              <a:rPr lang="fr-FR" dirty="0" smtClean="0"/>
              <a:t>Le sous-sol</a:t>
            </a:r>
          </a:p>
          <a:p>
            <a:r>
              <a:rPr lang="fr-FR" dirty="0" smtClean="0"/>
              <a:t>Le grenier</a:t>
            </a:r>
          </a:p>
          <a:p>
            <a:r>
              <a:rPr lang="fr-FR" dirty="0" smtClean="0"/>
              <a:t>Le jardin</a:t>
            </a:r>
          </a:p>
          <a:p>
            <a:r>
              <a:rPr lang="fr-FR" dirty="0" smtClean="0"/>
              <a:t>L’entrée</a:t>
            </a:r>
          </a:p>
          <a:p>
            <a:r>
              <a:rPr lang="fr-FR" dirty="0" smtClean="0"/>
              <a:t>La porte</a:t>
            </a:r>
          </a:p>
          <a:p>
            <a:r>
              <a:rPr lang="fr-FR" dirty="0" smtClean="0"/>
              <a:t>Le couloir</a:t>
            </a:r>
          </a:p>
        </p:txBody>
      </p:sp>
      <p:sp>
        <p:nvSpPr>
          <p:cNvPr id="5" name="Content Placeholder 2"/>
          <p:cNvSpPr txBox="1">
            <a:spLocks/>
          </p:cNvSpPr>
          <p:nvPr/>
        </p:nvSpPr>
        <p:spPr>
          <a:xfrm>
            <a:off x="6189617" y="953589"/>
            <a:ext cx="4700451" cy="557783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err="1" smtClean="0"/>
              <a:t>Bathroom</a:t>
            </a:r>
            <a:endParaRPr lang="fr-FR" dirty="0" smtClean="0"/>
          </a:p>
          <a:p>
            <a:r>
              <a:rPr lang="fr-FR" dirty="0" err="1" smtClean="0"/>
              <a:t>Kitchen</a:t>
            </a:r>
            <a:endParaRPr lang="fr-FR" dirty="0" smtClean="0"/>
          </a:p>
          <a:p>
            <a:r>
              <a:rPr lang="fr-FR" dirty="0" smtClean="0"/>
              <a:t>(parents’) </a:t>
            </a:r>
            <a:r>
              <a:rPr lang="fr-FR" dirty="0" err="1" smtClean="0"/>
              <a:t>bedroom</a:t>
            </a:r>
            <a:endParaRPr lang="fr-FR" dirty="0" smtClean="0"/>
          </a:p>
          <a:p>
            <a:r>
              <a:rPr lang="fr-FR" dirty="0" err="1" smtClean="0"/>
              <a:t>Dining</a:t>
            </a:r>
            <a:r>
              <a:rPr lang="fr-FR" dirty="0" smtClean="0"/>
              <a:t> room</a:t>
            </a:r>
          </a:p>
          <a:p>
            <a:r>
              <a:rPr lang="fr-FR" dirty="0" smtClean="0"/>
              <a:t>Living room</a:t>
            </a:r>
          </a:p>
          <a:p>
            <a:r>
              <a:rPr lang="fr-FR" dirty="0" err="1" smtClean="0"/>
              <a:t>Cellar</a:t>
            </a:r>
            <a:endParaRPr lang="fr-FR" dirty="0" smtClean="0"/>
          </a:p>
          <a:p>
            <a:r>
              <a:rPr lang="fr-FR" dirty="0" err="1" smtClean="0"/>
              <a:t>Attic</a:t>
            </a:r>
            <a:r>
              <a:rPr lang="fr-FR" dirty="0" smtClean="0"/>
              <a:t>/loft</a:t>
            </a:r>
          </a:p>
          <a:p>
            <a:r>
              <a:rPr lang="fr-FR" dirty="0" smtClean="0"/>
              <a:t>Garden</a:t>
            </a:r>
          </a:p>
          <a:p>
            <a:r>
              <a:rPr lang="fr-FR" dirty="0" smtClean="0"/>
              <a:t>Hall/ entrance</a:t>
            </a:r>
          </a:p>
          <a:p>
            <a:r>
              <a:rPr lang="fr-FR" dirty="0" err="1" smtClean="0"/>
              <a:t>Door</a:t>
            </a:r>
            <a:endParaRPr lang="fr-FR" dirty="0"/>
          </a:p>
          <a:p>
            <a:r>
              <a:rPr lang="fr-FR" dirty="0" smtClean="0"/>
              <a:t>Landing/ corridor </a:t>
            </a:r>
          </a:p>
          <a:p>
            <a:endParaRPr lang="fr-FR" dirty="0" smtClean="0"/>
          </a:p>
        </p:txBody>
      </p:sp>
    </p:spTree>
    <p:extLst>
      <p:ext uri="{BB962C8B-B14F-4D97-AF65-F5344CB8AC3E}">
        <p14:creationId xmlns:p14="http://schemas.microsoft.com/office/powerpoint/2010/main" val="31409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35156" y="252140"/>
            <a:ext cx="11718195" cy="1550534"/>
          </a:xfrm>
          <a:prstGeom prst="rect">
            <a:avLst/>
          </a:prstGeom>
        </p:spPr>
      </p:pic>
      <p:sp>
        <p:nvSpPr>
          <p:cNvPr id="2" name="TextBox 1"/>
          <p:cNvSpPr txBox="1"/>
          <p:nvPr/>
        </p:nvSpPr>
        <p:spPr>
          <a:xfrm>
            <a:off x="666750" y="2628900"/>
            <a:ext cx="10629900" cy="3046988"/>
          </a:xfrm>
          <a:prstGeom prst="rect">
            <a:avLst/>
          </a:prstGeom>
          <a:noFill/>
        </p:spPr>
        <p:txBody>
          <a:bodyPr wrap="square" rtlCol="0">
            <a:spAutoFit/>
          </a:bodyPr>
          <a:lstStyle/>
          <a:p>
            <a:pPr marL="514350" indent="-514350">
              <a:buAutoNum type="arabicPeriod"/>
            </a:pPr>
            <a:r>
              <a:rPr lang="fr-FR" sz="3200" dirty="0" smtClean="0"/>
              <a:t>Dans ma maison, il y a une cuisine moderne.</a:t>
            </a:r>
          </a:p>
          <a:p>
            <a:pPr marL="514350" indent="-514350">
              <a:buAutoNum type="arabicPeriod"/>
            </a:pPr>
            <a:r>
              <a:rPr lang="fr-FR" sz="3200" dirty="0" smtClean="0"/>
              <a:t>J’habite/ je vis dans un grand appartement dans le centre ville. </a:t>
            </a:r>
          </a:p>
          <a:p>
            <a:pPr marL="514350" indent="-514350">
              <a:buAutoNum type="arabicPeriod"/>
            </a:pPr>
            <a:r>
              <a:rPr lang="fr-FR" sz="3200" dirty="0" smtClean="0"/>
              <a:t>Nous avons/ on a un sous-sol/ une cave et deux salles de bains. </a:t>
            </a:r>
          </a:p>
          <a:p>
            <a:pPr marL="514350" indent="-514350">
              <a:buAutoNum type="arabicPeriod"/>
            </a:pPr>
            <a:r>
              <a:rPr lang="fr-FR" sz="3200" dirty="0" smtClean="0"/>
              <a:t>Il y a seulement deux chambres dans ma nouvelle maison.  </a:t>
            </a:r>
            <a:endParaRPr lang="fr-FR" sz="3200" dirty="0"/>
          </a:p>
        </p:txBody>
      </p:sp>
    </p:spTree>
    <p:extLst>
      <p:ext uri="{BB962C8B-B14F-4D97-AF65-F5344CB8AC3E}">
        <p14:creationId xmlns:p14="http://schemas.microsoft.com/office/powerpoint/2010/main" val="20259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195308"/>
            <a:ext cx="10515600" cy="562338"/>
          </a:xfrm>
        </p:spPr>
        <p:txBody>
          <a:bodyPr>
            <a:normAutofit fontScale="90000"/>
          </a:bodyPr>
          <a:lstStyle/>
          <a:p>
            <a:r>
              <a:rPr lang="fr-FR" b="1" dirty="0"/>
              <a:t>5</a:t>
            </a:r>
            <a:r>
              <a:rPr lang="fr-FR" dirty="0"/>
              <a:t>.1F Des maisons </a:t>
            </a:r>
            <a:r>
              <a:rPr lang="fr-FR" dirty="0" smtClean="0"/>
              <a:t>différentes</a:t>
            </a:r>
            <a:endParaRPr lang="fr-FR" dirty="0"/>
          </a:p>
        </p:txBody>
      </p:sp>
      <p:sp>
        <p:nvSpPr>
          <p:cNvPr id="5" name="Content Placeholder 4"/>
          <p:cNvSpPr>
            <a:spLocks noGrp="1"/>
          </p:cNvSpPr>
          <p:nvPr>
            <p:ph sz="half" idx="1"/>
          </p:nvPr>
        </p:nvSpPr>
        <p:spPr>
          <a:xfrm>
            <a:off x="838200" y="757646"/>
            <a:ext cx="5181600" cy="5786845"/>
          </a:xfrm>
        </p:spPr>
        <p:txBody>
          <a:bodyPr>
            <a:normAutofit/>
          </a:bodyPr>
          <a:lstStyle/>
          <a:p>
            <a:r>
              <a:rPr lang="fr-FR" sz="2000" i="1" dirty="0"/>
              <a:t>agaçant(e)</a:t>
            </a:r>
            <a:r>
              <a:rPr lang="fr-FR" sz="2000" dirty="0"/>
              <a:t> 		</a:t>
            </a:r>
            <a:r>
              <a:rPr lang="fr-FR" sz="2000" dirty="0" err="1" smtClean="0"/>
              <a:t>annoying</a:t>
            </a:r>
            <a:endParaRPr lang="en-GB" sz="2000" dirty="0"/>
          </a:p>
          <a:p>
            <a:r>
              <a:rPr lang="fr-FR" sz="2000" i="1" dirty="0"/>
              <a:t>le bureau</a:t>
            </a:r>
            <a:r>
              <a:rPr lang="fr-FR" sz="2000" dirty="0"/>
              <a:t> 		</a:t>
            </a:r>
            <a:r>
              <a:rPr lang="fr-FR" sz="2000" dirty="0" smtClean="0"/>
              <a:t>office </a:t>
            </a:r>
            <a:r>
              <a:rPr lang="fr-FR" sz="2000" dirty="0"/>
              <a:t>/ </a:t>
            </a:r>
            <a:r>
              <a:rPr lang="fr-FR" sz="2000" dirty="0" err="1"/>
              <a:t>study</a:t>
            </a:r>
            <a:endParaRPr lang="en-GB" sz="2000" dirty="0"/>
          </a:p>
          <a:p>
            <a:r>
              <a:rPr lang="fr-FR" sz="2000" i="1" dirty="0"/>
              <a:t>la cave 	</a:t>
            </a:r>
            <a:r>
              <a:rPr lang="fr-FR" sz="2000" dirty="0"/>
              <a:t>	</a:t>
            </a:r>
            <a:r>
              <a:rPr lang="fr-FR" sz="2000" dirty="0" err="1"/>
              <a:t>cellar</a:t>
            </a:r>
            <a:endParaRPr lang="en-GB" sz="2000" dirty="0"/>
          </a:p>
          <a:p>
            <a:r>
              <a:rPr lang="en-GB" sz="2000" i="1" dirty="0"/>
              <a:t>la </a:t>
            </a:r>
            <a:r>
              <a:rPr lang="en-GB" sz="2000" i="1" dirty="0" err="1"/>
              <a:t>chambre</a:t>
            </a:r>
            <a:r>
              <a:rPr lang="en-GB" sz="2000" i="1" dirty="0"/>
              <a:t> 	</a:t>
            </a:r>
            <a:r>
              <a:rPr lang="en-GB" sz="2000" dirty="0"/>
              <a:t>	</a:t>
            </a:r>
            <a:r>
              <a:rPr lang="en-GB" sz="2000" dirty="0" smtClean="0"/>
              <a:t>bedroom</a:t>
            </a:r>
            <a:endParaRPr lang="en-GB" sz="2000" dirty="0"/>
          </a:p>
          <a:p>
            <a:r>
              <a:rPr lang="en-GB" sz="2000" i="1" dirty="0"/>
              <a:t>la cuisine</a:t>
            </a:r>
            <a:r>
              <a:rPr lang="en-GB" sz="2000" dirty="0"/>
              <a:t> 		</a:t>
            </a:r>
            <a:r>
              <a:rPr lang="en-GB" sz="2000" dirty="0" smtClean="0"/>
              <a:t>kitchen</a:t>
            </a:r>
            <a:endParaRPr lang="en-GB" sz="2000" dirty="0"/>
          </a:p>
          <a:p>
            <a:r>
              <a:rPr lang="en-GB" sz="2000" i="1" dirty="0" err="1"/>
              <a:t>déménager</a:t>
            </a:r>
            <a:r>
              <a:rPr lang="en-GB" sz="2000" i="1" dirty="0"/>
              <a:t> 	</a:t>
            </a:r>
            <a:r>
              <a:rPr lang="en-GB" sz="2000" dirty="0"/>
              <a:t>	</a:t>
            </a:r>
            <a:r>
              <a:rPr lang="en-GB" sz="2000" dirty="0" smtClean="0"/>
              <a:t>to </a:t>
            </a:r>
            <a:r>
              <a:rPr lang="en-GB" sz="2000" dirty="0"/>
              <a:t>move house</a:t>
            </a:r>
          </a:p>
          <a:p>
            <a:r>
              <a:rPr lang="fr-FR" sz="2000" i="1" dirty="0"/>
              <a:t>douillet(te)</a:t>
            </a:r>
            <a:r>
              <a:rPr lang="fr-FR" sz="2000" dirty="0"/>
              <a:t> 		</a:t>
            </a:r>
            <a:r>
              <a:rPr lang="fr-FR" sz="2000" dirty="0" smtClean="0"/>
              <a:t>cosy</a:t>
            </a:r>
            <a:endParaRPr lang="en-GB" sz="2000" dirty="0"/>
          </a:p>
          <a:p>
            <a:r>
              <a:rPr lang="en-GB" sz="2000" i="1" dirty="0" err="1"/>
              <a:t>l’escalier</a:t>
            </a:r>
            <a:r>
              <a:rPr lang="en-GB" sz="2000" i="1" dirty="0"/>
              <a:t> (m)</a:t>
            </a:r>
            <a:r>
              <a:rPr lang="en-GB" sz="2000" dirty="0"/>
              <a:t> 		</a:t>
            </a:r>
            <a:r>
              <a:rPr lang="en-GB" sz="2000" dirty="0" smtClean="0"/>
              <a:t>staircase</a:t>
            </a:r>
            <a:endParaRPr lang="en-GB" sz="2000" dirty="0"/>
          </a:p>
          <a:p>
            <a:r>
              <a:rPr lang="en-GB" sz="2000" i="1" dirty="0" err="1"/>
              <a:t>l’étage</a:t>
            </a:r>
            <a:r>
              <a:rPr lang="en-GB" sz="2000" i="1" dirty="0"/>
              <a:t> (m)</a:t>
            </a:r>
            <a:r>
              <a:rPr lang="en-GB" sz="2000" dirty="0"/>
              <a:t> 		</a:t>
            </a:r>
            <a:r>
              <a:rPr lang="en-GB" sz="2000" dirty="0" smtClean="0"/>
              <a:t>floor</a:t>
            </a:r>
            <a:r>
              <a:rPr lang="en-GB" sz="2000" dirty="0"/>
              <a:t>, storey</a:t>
            </a:r>
          </a:p>
          <a:p>
            <a:r>
              <a:rPr lang="en-GB" sz="2000" i="1" dirty="0"/>
              <a:t>la </a:t>
            </a:r>
            <a:r>
              <a:rPr lang="en-GB" sz="2000" i="1" dirty="0" err="1"/>
              <a:t>fenêtre</a:t>
            </a:r>
            <a:r>
              <a:rPr lang="en-GB" sz="2000" dirty="0"/>
              <a:t> 		</a:t>
            </a:r>
            <a:r>
              <a:rPr lang="en-GB" sz="2000" dirty="0" smtClean="0"/>
              <a:t>window</a:t>
            </a:r>
            <a:endParaRPr lang="en-GB" sz="2000" dirty="0"/>
          </a:p>
          <a:p>
            <a:r>
              <a:rPr lang="fr-FR" sz="2000" i="1" dirty="0"/>
              <a:t>le grenier</a:t>
            </a:r>
            <a:r>
              <a:rPr lang="fr-FR" sz="2000" dirty="0"/>
              <a:t> 		</a:t>
            </a:r>
            <a:r>
              <a:rPr lang="fr-FR" sz="2000" dirty="0" err="1" smtClean="0"/>
              <a:t>attic</a:t>
            </a:r>
            <a:endParaRPr lang="en-GB" sz="2000" dirty="0"/>
          </a:p>
          <a:p>
            <a:r>
              <a:rPr lang="fr-FR" sz="2000" i="1" dirty="0"/>
              <a:t>le jardin</a:t>
            </a:r>
            <a:r>
              <a:rPr lang="fr-FR" sz="2000" dirty="0"/>
              <a:t> 		</a:t>
            </a:r>
            <a:r>
              <a:rPr lang="fr-FR" sz="2000" dirty="0" err="1" smtClean="0"/>
              <a:t>garden</a:t>
            </a:r>
            <a:endParaRPr lang="en-GB" sz="2000" dirty="0"/>
          </a:p>
          <a:p>
            <a:endParaRPr lang="fr-FR" sz="2000" dirty="0"/>
          </a:p>
        </p:txBody>
      </p:sp>
      <p:sp>
        <p:nvSpPr>
          <p:cNvPr id="6" name="Content Placeholder 5"/>
          <p:cNvSpPr>
            <a:spLocks noGrp="1"/>
          </p:cNvSpPr>
          <p:nvPr>
            <p:ph sz="half" idx="2"/>
          </p:nvPr>
        </p:nvSpPr>
        <p:spPr>
          <a:xfrm>
            <a:off x="5812971" y="757646"/>
            <a:ext cx="6257109" cy="5786845"/>
          </a:xfrm>
        </p:spPr>
        <p:txBody>
          <a:bodyPr>
            <a:normAutofit/>
          </a:bodyPr>
          <a:lstStyle/>
          <a:p>
            <a:r>
              <a:rPr lang="fr-FR" sz="2000" i="1" dirty="0"/>
              <a:t>la </a:t>
            </a:r>
            <a:r>
              <a:rPr lang="fr-FR" sz="2000" i="1" dirty="0" smtClean="0"/>
              <a:t>maison mitoyenne </a:t>
            </a:r>
            <a:r>
              <a:rPr lang="fr-FR" sz="2000" i="1" dirty="0"/>
              <a:t>	</a:t>
            </a:r>
            <a:r>
              <a:rPr lang="fr-FR" sz="2000" i="1" dirty="0" smtClean="0"/>
              <a:t>	</a:t>
            </a:r>
            <a:r>
              <a:rPr lang="fr-FR" sz="2000" dirty="0" err="1" smtClean="0"/>
              <a:t>terraced</a:t>
            </a:r>
            <a:r>
              <a:rPr lang="fr-FR" sz="2000" dirty="0" smtClean="0"/>
              <a:t> house</a:t>
            </a:r>
            <a:r>
              <a:rPr lang="fr-FR" sz="2000" i="1" dirty="0" smtClean="0"/>
              <a:t> </a:t>
            </a:r>
            <a:r>
              <a:rPr lang="fr-FR" sz="2000" i="1" dirty="0"/>
              <a:t>	   </a:t>
            </a:r>
            <a:endParaRPr lang="en-GB" sz="2000" dirty="0"/>
          </a:p>
          <a:p>
            <a:r>
              <a:rPr lang="fr-FR" sz="2000" i="1" dirty="0"/>
              <a:t>la pièce</a:t>
            </a:r>
            <a:r>
              <a:rPr lang="fr-FR" sz="2000" dirty="0"/>
              <a:t> 			room</a:t>
            </a:r>
            <a:endParaRPr lang="en-GB" sz="2000" dirty="0"/>
          </a:p>
          <a:p>
            <a:r>
              <a:rPr lang="fr-FR" sz="2000" i="1" dirty="0"/>
              <a:t>le rez-de-chaussée</a:t>
            </a:r>
            <a:r>
              <a:rPr lang="fr-FR" sz="2000" dirty="0"/>
              <a:t> 		</a:t>
            </a:r>
            <a:r>
              <a:rPr lang="fr-FR" sz="2000" dirty="0" err="1"/>
              <a:t>ground</a:t>
            </a:r>
            <a:r>
              <a:rPr lang="fr-FR" sz="2000" dirty="0"/>
              <a:t> </a:t>
            </a:r>
            <a:r>
              <a:rPr lang="fr-FR" sz="2000" dirty="0" err="1"/>
              <a:t>floor</a:t>
            </a:r>
            <a:endParaRPr lang="en-GB" sz="2000" dirty="0"/>
          </a:p>
          <a:p>
            <a:r>
              <a:rPr lang="fr-FR" sz="2000" i="1" dirty="0"/>
              <a:t>la salle à manger</a:t>
            </a:r>
            <a:r>
              <a:rPr lang="fr-FR" sz="2000" dirty="0"/>
              <a:t> 		</a:t>
            </a:r>
            <a:r>
              <a:rPr lang="fr-FR" sz="2000" dirty="0" err="1"/>
              <a:t>dining</a:t>
            </a:r>
            <a:r>
              <a:rPr lang="fr-FR" sz="2000" dirty="0"/>
              <a:t> room</a:t>
            </a:r>
            <a:endParaRPr lang="en-GB" sz="2000" dirty="0"/>
          </a:p>
          <a:p>
            <a:r>
              <a:rPr lang="fr-FR" sz="2000" i="1" dirty="0"/>
              <a:t>la salle de bains</a:t>
            </a:r>
            <a:r>
              <a:rPr lang="fr-FR" sz="2000" dirty="0"/>
              <a:t> 		</a:t>
            </a:r>
            <a:r>
              <a:rPr lang="fr-FR" sz="2000" dirty="0" err="1"/>
              <a:t>bathroom</a:t>
            </a:r>
            <a:endParaRPr lang="en-GB" sz="2000" dirty="0"/>
          </a:p>
          <a:p>
            <a:r>
              <a:rPr lang="fr-FR" sz="2000" i="1" dirty="0"/>
              <a:t>la salle d’eau 	</a:t>
            </a:r>
            <a:r>
              <a:rPr lang="fr-FR" sz="2000" dirty="0"/>
              <a:t>		</a:t>
            </a:r>
            <a:r>
              <a:rPr lang="fr-FR" sz="2000" dirty="0" err="1"/>
              <a:t>wet</a:t>
            </a:r>
            <a:r>
              <a:rPr lang="fr-FR" sz="2000" dirty="0"/>
              <a:t> room</a:t>
            </a:r>
            <a:endParaRPr lang="en-GB" sz="2000" dirty="0"/>
          </a:p>
          <a:p>
            <a:r>
              <a:rPr lang="en-GB" sz="2000" i="1" dirty="0"/>
              <a:t>le salon </a:t>
            </a:r>
            <a:r>
              <a:rPr lang="en-GB" sz="2000" i="1" dirty="0" smtClean="0"/>
              <a:t>			lounge</a:t>
            </a:r>
            <a:r>
              <a:rPr lang="en-GB" sz="2000" i="1" dirty="0"/>
              <a:t>,</a:t>
            </a:r>
            <a:r>
              <a:rPr lang="en-GB" sz="2000" dirty="0"/>
              <a:t> </a:t>
            </a:r>
            <a:r>
              <a:rPr lang="en-GB" sz="2000" dirty="0" smtClean="0"/>
              <a:t>living </a:t>
            </a:r>
            <a:r>
              <a:rPr lang="en-GB" sz="2000" dirty="0"/>
              <a:t>room</a:t>
            </a:r>
          </a:p>
          <a:p>
            <a:r>
              <a:rPr lang="en-GB" sz="2000" i="1" dirty="0"/>
              <a:t>le </a:t>
            </a:r>
            <a:r>
              <a:rPr lang="en-GB" sz="2000" i="1" dirty="0" err="1"/>
              <a:t>séjour</a:t>
            </a:r>
            <a:r>
              <a:rPr lang="en-GB" sz="2000" dirty="0"/>
              <a:t>			lounge, living room</a:t>
            </a:r>
          </a:p>
          <a:p>
            <a:r>
              <a:rPr lang="fr-FR" sz="2000" i="1" dirty="0"/>
              <a:t>sombre </a:t>
            </a:r>
            <a:r>
              <a:rPr lang="fr-FR" sz="2000" dirty="0"/>
              <a:t>			</a:t>
            </a:r>
            <a:r>
              <a:rPr lang="fr-FR" sz="2000" dirty="0" err="1"/>
              <a:t>dark</a:t>
            </a:r>
            <a:endParaRPr lang="en-GB" sz="2000" dirty="0"/>
          </a:p>
          <a:p>
            <a:r>
              <a:rPr lang="fr-FR" sz="2000" i="1" dirty="0"/>
              <a:t>le sous-sol</a:t>
            </a:r>
            <a:r>
              <a:rPr lang="fr-FR" sz="2000" dirty="0"/>
              <a:t> 			</a:t>
            </a:r>
            <a:r>
              <a:rPr lang="fr-FR" sz="2000" dirty="0" err="1"/>
              <a:t>basement</a:t>
            </a:r>
            <a:endParaRPr lang="en-GB" sz="2000" dirty="0"/>
          </a:p>
          <a:p>
            <a:r>
              <a:rPr lang="fr-FR" sz="2000" i="1" dirty="0"/>
              <a:t>les toilettes (f)</a:t>
            </a:r>
            <a:r>
              <a:rPr lang="fr-FR" sz="2000" dirty="0"/>
              <a:t> 			WC, </a:t>
            </a:r>
            <a:r>
              <a:rPr lang="fr-FR" sz="2000" dirty="0" err="1"/>
              <a:t>toilet</a:t>
            </a:r>
            <a:endParaRPr lang="en-GB" sz="2000" dirty="0"/>
          </a:p>
          <a:p>
            <a:endParaRPr lang="fr-FR" sz="2000" dirty="0"/>
          </a:p>
        </p:txBody>
      </p:sp>
      <p:sp>
        <p:nvSpPr>
          <p:cNvPr id="7" name="Rectangle 6"/>
          <p:cNvSpPr/>
          <p:nvPr/>
        </p:nvSpPr>
        <p:spPr>
          <a:xfrm>
            <a:off x="3618411" y="757646"/>
            <a:ext cx="2050869" cy="1188720"/>
          </a:xfrm>
          <a:prstGeom prst="rect">
            <a:avLst/>
          </a:prstGeom>
          <a:solidFill>
            <a:srgbClr val="F838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618411" y="1946366"/>
            <a:ext cx="2050869" cy="1188720"/>
          </a:xfrm>
          <a:prstGeom prst="rect">
            <a:avLst/>
          </a:prstGeom>
          <a:solidFill>
            <a:srgbClr val="F838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3618411" y="3148784"/>
            <a:ext cx="2050869" cy="1188720"/>
          </a:xfrm>
          <a:prstGeom prst="rect">
            <a:avLst/>
          </a:prstGeom>
          <a:solidFill>
            <a:srgbClr val="F838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3618410" y="4351202"/>
            <a:ext cx="2050869" cy="1188720"/>
          </a:xfrm>
          <a:prstGeom prst="rect">
            <a:avLst/>
          </a:prstGeom>
          <a:solidFill>
            <a:srgbClr val="F838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9453153" y="779146"/>
            <a:ext cx="2050869" cy="1188720"/>
          </a:xfrm>
          <a:prstGeom prst="rect">
            <a:avLst/>
          </a:prstGeom>
          <a:solidFill>
            <a:srgbClr val="F838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9453153" y="1989366"/>
            <a:ext cx="2050869" cy="1188720"/>
          </a:xfrm>
          <a:prstGeom prst="rect">
            <a:avLst/>
          </a:prstGeom>
          <a:solidFill>
            <a:srgbClr val="F838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9453152" y="3159127"/>
            <a:ext cx="2050869" cy="1188720"/>
          </a:xfrm>
          <a:prstGeom prst="rect">
            <a:avLst/>
          </a:prstGeom>
          <a:solidFill>
            <a:srgbClr val="F838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9453151" y="4357098"/>
            <a:ext cx="2050869" cy="828856"/>
          </a:xfrm>
          <a:prstGeom prst="rect">
            <a:avLst/>
          </a:prstGeom>
          <a:solidFill>
            <a:srgbClr val="F838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496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5" presetClass="exit" presetSubtype="10" fill="hold" grpId="0" nodeType="clickEffect">
                                  <p:stCondLst>
                                    <p:cond delay="0"/>
                                  </p:stCondLst>
                                  <p:childTnLst>
                                    <p:animEffect transition="out" filter="checkerboard(across)">
                                      <p:cBhvr>
                                        <p:cTn id="10" dur="500"/>
                                        <p:tgtEl>
                                          <p:spTgt spid="9"/>
                                        </p:tgtEl>
                                      </p:cBhvr>
                                    </p:animEffect>
                                    <p:set>
                                      <p:cBhvr>
                                        <p:cTn id="11" dur="1" fill="hold">
                                          <p:stCondLst>
                                            <p:cond delay="499"/>
                                          </p:stCondLst>
                                        </p:cTn>
                                        <p:tgtEl>
                                          <p:spTgt spid="9"/>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5" presetClass="exit" presetSubtype="10" fill="hold" grpId="0" nodeType="clickEffect">
                                  <p:stCondLst>
                                    <p:cond delay="0"/>
                                  </p:stCondLst>
                                  <p:childTnLst>
                                    <p:animEffect transition="out" filter="checkerboard(across)">
                                      <p:cBhvr>
                                        <p:cTn id="15" dur="500"/>
                                        <p:tgtEl>
                                          <p:spTgt spid="10"/>
                                        </p:tgtEl>
                                      </p:cBhvr>
                                    </p:animEffect>
                                    <p:set>
                                      <p:cBhvr>
                                        <p:cTn id="16" dur="1" fill="hold">
                                          <p:stCondLst>
                                            <p:cond delay="499"/>
                                          </p:stCondLst>
                                        </p:cTn>
                                        <p:tgtEl>
                                          <p:spTgt spid="10"/>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 presetClass="exit" presetSubtype="10" fill="hold" grpId="0" nodeType="clickEffect">
                                  <p:stCondLst>
                                    <p:cond delay="0"/>
                                  </p:stCondLst>
                                  <p:childTnLst>
                                    <p:animEffect transition="out" filter="checkerboard(across)">
                                      <p:cBhvr>
                                        <p:cTn id="20" dur="500"/>
                                        <p:tgtEl>
                                          <p:spTgt spid="11"/>
                                        </p:tgtEl>
                                      </p:cBhvr>
                                    </p:animEffect>
                                    <p:set>
                                      <p:cBhvr>
                                        <p:cTn id="21" dur="1" fill="hold">
                                          <p:stCondLst>
                                            <p:cond delay="499"/>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 presetClass="exit" presetSubtype="10" fill="hold" grpId="0" nodeType="clickEffect">
                                  <p:stCondLst>
                                    <p:cond delay="0"/>
                                  </p:stCondLst>
                                  <p:childTnLst>
                                    <p:animEffect transition="out" filter="checkerboard(across)">
                                      <p:cBhvr>
                                        <p:cTn id="25" dur="500"/>
                                        <p:tgtEl>
                                          <p:spTgt spid="12"/>
                                        </p:tgtEl>
                                      </p:cBhvr>
                                    </p:animEffect>
                                    <p:set>
                                      <p:cBhvr>
                                        <p:cTn id="26" dur="1" fill="hold">
                                          <p:stCondLst>
                                            <p:cond delay="499"/>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 presetClass="exit" presetSubtype="10" fill="hold" grpId="0" nodeType="clickEffect">
                                  <p:stCondLst>
                                    <p:cond delay="0"/>
                                  </p:stCondLst>
                                  <p:childTnLst>
                                    <p:animEffect transition="out" filter="checkerboard(across)">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5" presetClass="exit" presetSubtype="10" fill="hold" grpId="0" nodeType="clickEffect">
                                  <p:stCondLst>
                                    <p:cond delay="0"/>
                                  </p:stCondLst>
                                  <p:childTnLst>
                                    <p:animEffect transition="out" filter="checkerboard(across)">
                                      <p:cBhvr>
                                        <p:cTn id="35" dur="500"/>
                                        <p:tgtEl>
                                          <p:spTgt spid="14"/>
                                        </p:tgtEl>
                                      </p:cBhvr>
                                    </p:animEffect>
                                    <p:set>
                                      <p:cBhvr>
                                        <p:cTn id="36" dur="1" fill="hold">
                                          <p:stCondLst>
                                            <p:cond delay="499"/>
                                          </p:stCondLst>
                                        </p:cTn>
                                        <p:tgtEl>
                                          <p:spTgt spid="1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5" presetClass="exit" presetSubtype="10" fill="hold" grpId="0" nodeType="clickEffect">
                                  <p:stCondLst>
                                    <p:cond delay="0"/>
                                  </p:stCondLst>
                                  <p:childTnLst>
                                    <p:animEffect transition="out" filter="checkerboard(across)">
                                      <p:cBhvr>
                                        <p:cTn id="40" dur="500"/>
                                        <p:tgtEl>
                                          <p:spTgt spid="15"/>
                                        </p:tgtEl>
                                      </p:cBhvr>
                                    </p:animEffect>
                                    <p:set>
                                      <p:cBhvr>
                                        <p:cTn id="41"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4025"/>
          </a:xfrm>
        </p:spPr>
        <p:txBody>
          <a:bodyPr>
            <a:normAutofit fontScale="90000"/>
          </a:bodyPr>
          <a:lstStyle/>
          <a:p>
            <a:r>
              <a:rPr lang="fr-FR" u="sng" dirty="0" smtClean="0"/>
              <a:t>Les phrases wow</a:t>
            </a:r>
            <a:endParaRPr lang="fr-FR" u="sng" dirty="0"/>
          </a:p>
        </p:txBody>
      </p:sp>
      <p:sp>
        <p:nvSpPr>
          <p:cNvPr id="4" name="Content Placeholder 3"/>
          <p:cNvSpPr>
            <a:spLocks noGrp="1"/>
          </p:cNvSpPr>
          <p:nvPr>
            <p:ph sz="half" idx="1"/>
          </p:nvPr>
        </p:nvSpPr>
        <p:spPr>
          <a:xfrm>
            <a:off x="381000" y="971550"/>
            <a:ext cx="5581650" cy="5600700"/>
          </a:xfrm>
        </p:spPr>
        <p:txBody>
          <a:bodyPr>
            <a:normAutofit fontScale="92500"/>
          </a:bodyPr>
          <a:lstStyle/>
          <a:p>
            <a:r>
              <a:rPr lang="fr-FR" dirty="0" smtClean="0"/>
              <a:t>I live – je vis</a:t>
            </a:r>
          </a:p>
          <a:p>
            <a:r>
              <a:rPr lang="fr-FR" dirty="0" err="1" smtClean="0"/>
              <a:t>Which</a:t>
            </a:r>
            <a:r>
              <a:rPr lang="fr-FR" dirty="0" smtClean="0"/>
              <a:t> dates </a:t>
            </a:r>
            <a:r>
              <a:rPr lang="fr-FR" dirty="0" err="1" smtClean="0"/>
              <a:t>from</a:t>
            </a:r>
            <a:r>
              <a:rPr lang="fr-FR" dirty="0" smtClean="0"/>
              <a:t> – qui date de</a:t>
            </a:r>
          </a:p>
          <a:p>
            <a:r>
              <a:rPr lang="fr-FR" dirty="0" smtClean="0"/>
              <a:t>Century – le siècle</a:t>
            </a:r>
          </a:p>
          <a:p>
            <a:r>
              <a:rPr lang="fr-FR" dirty="0" smtClean="0"/>
              <a:t>On the </a:t>
            </a:r>
            <a:r>
              <a:rPr lang="fr-FR" dirty="0" err="1" smtClean="0"/>
              <a:t>ground</a:t>
            </a:r>
            <a:r>
              <a:rPr lang="fr-FR" dirty="0" smtClean="0"/>
              <a:t> </a:t>
            </a:r>
            <a:r>
              <a:rPr lang="fr-FR" dirty="0" err="1" smtClean="0"/>
              <a:t>floor</a:t>
            </a:r>
            <a:r>
              <a:rPr lang="fr-FR" dirty="0" smtClean="0"/>
              <a:t> – au </a:t>
            </a:r>
            <a:r>
              <a:rPr lang="fr-FR" dirty="0" err="1" smtClean="0"/>
              <a:t>rez</a:t>
            </a:r>
            <a:r>
              <a:rPr lang="fr-FR" dirty="0" smtClean="0"/>
              <a:t>-de chaussée</a:t>
            </a:r>
          </a:p>
          <a:p>
            <a:r>
              <a:rPr lang="fr-FR" dirty="0" err="1" smtClean="0"/>
              <a:t>Which</a:t>
            </a:r>
            <a:r>
              <a:rPr lang="fr-FR" dirty="0" smtClean="0"/>
              <a:t> has a </a:t>
            </a:r>
            <a:r>
              <a:rPr lang="fr-FR" dirty="0" err="1" smtClean="0"/>
              <a:t>view</a:t>
            </a:r>
            <a:r>
              <a:rPr lang="fr-FR" dirty="0" smtClean="0"/>
              <a:t> on – qui donne(nt) sur</a:t>
            </a:r>
          </a:p>
          <a:p>
            <a:r>
              <a:rPr lang="fr-FR" dirty="0" smtClean="0"/>
              <a:t>On the </a:t>
            </a:r>
            <a:r>
              <a:rPr lang="fr-FR" dirty="0" err="1" smtClean="0"/>
              <a:t>other</a:t>
            </a:r>
            <a:r>
              <a:rPr lang="fr-FR" dirty="0" smtClean="0"/>
              <a:t> hand – par contre</a:t>
            </a:r>
          </a:p>
          <a:p>
            <a:r>
              <a:rPr lang="fr-FR" dirty="0" smtClean="0"/>
              <a:t>On the first </a:t>
            </a:r>
            <a:r>
              <a:rPr lang="fr-FR" dirty="0" err="1" smtClean="0"/>
              <a:t>floor</a:t>
            </a:r>
            <a:r>
              <a:rPr lang="fr-FR" dirty="0" smtClean="0"/>
              <a:t> – au premier étage</a:t>
            </a:r>
          </a:p>
          <a:p>
            <a:r>
              <a:rPr lang="fr-FR" dirty="0" smtClean="0"/>
              <a:t>There </a:t>
            </a:r>
            <a:r>
              <a:rPr lang="fr-FR" dirty="0" err="1" smtClean="0"/>
              <a:t>is</a:t>
            </a:r>
            <a:r>
              <a:rPr lang="fr-FR" dirty="0" smtClean="0"/>
              <a:t> </a:t>
            </a:r>
            <a:r>
              <a:rPr lang="fr-FR" dirty="0" err="1" smtClean="0"/>
              <a:t>only</a:t>
            </a:r>
            <a:r>
              <a:rPr lang="fr-FR" dirty="0" smtClean="0"/>
              <a:t> one – il n’y a qu’/ que</a:t>
            </a:r>
          </a:p>
          <a:p>
            <a:r>
              <a:rPr lang="fr-FR" dirty="0" err="1" smtClean="0"/>
              <a:t>Comfy</a:t>
            </a:r>
            <a:r>
              <a:rPr lang="fr-FR" dirty="0" smtClean="0"/>
              <a:t> – douillet(te)</a:t>
            </a:r>
          </a:p>
          <a:p>
            <a:pPr marL="0" indent="0">
              <a:buNone/>
            </a:pPr>
            <a:endParaRPr lang="fr-FR" dirty="0" smtClean="0"/>
          </a:p>
          <a:p>
            <a:endParaRPr lang="fr-FR" dirty="0"/>
          </a:p>
        </p:txBody>
      </p:sp>
      <p:sp>
        <p:nvSpPr>
          <p:cNvPr id="5" name="Content Placeholder 4"/>
          <p:cNvSpPr>
            <a:spLocks noGrp="1"/>
          </p:cNvSpPr>
          <p:nvPr>
            <p:ph sz="half" idx="2"/>
          </p:nvPr>
        </p:nvSpPr>
        <p:spPr>
          <a:xfrm>
            <a:off x="6305550" y="514350"/>
            <a:ext cx="5581650" cy="6057900"/>
          </a:xfrm>
        </p:spPr>
        <p:txBody>
          <a:bodyPr>
            <a:normAutofit fontScale="92500"/>
          </a:bodyPr>
          <a:lstStyle/>
          <a:p>
            <a:r>
              <a:rPr lang="fr-FR" dirty="0"/>
              <a:t>In a </a:t>
            </a:r>
            <a:r>
              <a:rPr lang="fr-FR" dirty="0" err="1"/>
              <a:t>lively</a:t>
            </a:r>
            <a:r>
              <a:rPr lang="fr-FR" dirty="0"/>
              <a:t> </a:t>
            </a:r>
            <a:r>
              <a:rPr lang="fr-FR" dirty="0" smtClean="0"/>
              <a:t>area – dans un quartier animé</a:t>
            </a:r>
            <a:endParaRPr lang="fr-FR" dirty="0"/>
          </a:p>
          <a:p>
            <a:r>
              <a:rPr lang="fr-FR" dirty="0" err="1"/>
              <a:t>Quite</a:t>
            </a:r>
            <a:r>
              <a:rPr lang="fr-FR" dirty="0"/>
              <a:t> </a:t>
            </a:r>
            <a:r>
              <a:rPr lang="fr-FR" dirty="0" err="1" smtClean="0"/>
              <a:t>small</a:t>
            </a:r>
            <a:r>
              <a:rPr lang="fr-FR" dirty="0" smtClean="0"/>
              <a:t> – assez petit</a:t>
            </a:r>
            <a:endParaRPr lang="fr-FR" dirty="0"/>
          </a:p>
          <a:p>
            <a:r>
              <a:rPr lang="fr-FR" dirty="0" smtClean="0"/>
              <a:t>I dont </a:t>
            </a:r>
            <a:r>
              <a:rPr lang="fr-FR" dirty="0" err="1" smtClean="0"/>
              <a:t>like</a:t>
            </a:r>
            <a:r>
              <a:rPr lang="fr-FR" dirty="0" smtClean="0"/>
              <a:t> to </a:t>
            </a:r>
            <a:r>
              <a:rPr lang="fr-FR" dirty="0" err="1" smtClean="0"/>
              <a:t>share</a:t>
            </a:r>
            <a:r>
              <a:rPr lang="fr-FR" dirty="0" smtClean="0"/>
              <a:t> – je n’aime pas partager</a:t>
            </a:r>
          </a:p>
          <a:p>
            <a:r>
              <a:rPr lang="fr-FR" dirty="0" smtClean="0"/>
              <a:t>The </a:t>
            </a:r>
            <a:r>
              <a:rPr lang="fr-FR" dirty="0" err="1" smtClean="0"/>
              <a:t>neighbours</a:t>
            </a:r>
            <a:r>
              <a:rPr lang="fr-FR" dirty="0" smtClean="0"/>
              <a:t> are </a:t>
            </a:r>
            <a:r>
              <a:rPr lang="fr-FR" dirty="0" err="1" smtClean="0"/>
              <a:t>sometimes</a:t>
            </a:r>
            <a:r>
              <a:rPr lang="fr-FR" dirty="0" smtClean="0"/>
              <a:t> </a:t>
            </a:r>
            <a:r>
              <a:rPr lang="fr-FR" dirty="0" err="1" smtClean="0"/>
              <a:t>noisy</a:t>
            </a:r>
            <a:r>
              <a:rPr lang="fr-FR" dirty="0" smtClean="0"/>
              <a:t> – les voisins font quelquefois  du bruit</a:t>
            </a:r>
          </a:p>
          <a:p>
            <a:r>
              <a:rPr lang="fr-FR" dirty="0" smtClean="0"/>
              <a:t>In the middle of nature – en pleine nature</a:t>
            </a:r>
          </a:p>
          <a:p>
            <a:r>
              <a:rPr lang="fr-FR" dirty="0" smtClean="0"/>
              <a:t>You have to </a:t>
            </a:r>
            <a:r>
              <a:rPr lang="fr-FR" dirty="0" err="1" smtClean="0"/>
              <a:t>turn</a:t>
            </a:r>
            <a:r>
              <a:rPr lang="fr-FR" dirty="0" smtClean="0"/>
              <a:t> on – il faut allumer</a:t>
            </a:r>
          </a:p>
          <a:p>
            <a:r>
              <a:rPr lang="fr-FR" dirty="0" err="1" smtClean="0"/>
              <a:t>Especially</a:t>
            </a:r>
            <a:r>
              <a:rPr lang="fr-FR" dirty="0" smtClean="0"/>
              <a:t> in </a:t>
            </a:r>
            <a:r>
              <a:rPr lang="fr-FR" smtClean="0"/>
              <a:t>winter </a:t>
            </a:r>
            <a:r>
              <a:rPr lang="fr-FR" dirty="0" smtClean="0"/>
              <a:t>– surtout en hiver</a:t>
            </a:r>
          </a:p>
          <a:p>
            <a:r>
              <a:rPr lang="fr-FR" dirty="0" err="1" smtClean="0"/>
              <a:t>Which</a:t>
            </a:r>
            <a:r>
              <a:rPr lang="fr-FR" dirty="0" smtClean="0"/>
              <a:t> bloom in </a:t>
            </a:r>
            <a:r>
              <a:rPr lang="fr-FR" dirty="0" err="1" smtClean="0"/>
              <a:t>summer</a:t>
            </a:r>
            <a:r>
              <a:rPr lang="fr-FR" dirty="0" smtClean="0"/>
              <a:t> – qui fleurissent en été</a:t>
            </a:r>
            <a:endParaRPr lang="fr-FR" dirty="0"/>
          </a:p>
        </p:txBody>
      </p:sp>
    </p:spTree>
    <p:extLst>
      <p:ext uri="{BB962C8B-B14F-4D97-AF65-F5344CB8AC3E}">
        <p14:creationId xmlns:p14="http://schemas.microsoft.com/office/powerpoint/2010/main" val="38191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3778"/>
          </a:xfrm>
        </p:spPr>
        <p:txBody>
          <a:bodyPr>
            <a:normAutofit fontScale="90000"/>
          </a:bodyPr>
          <a:lstStyle/>
          <a:p>
            <a:r>
              <a:rPr lang="fr-FR" u="sng" dirty="0" err="1" smtClean="0"/>
              <a:t>Negative</a:t>
            </a:r>
            <a:r>
              <a:rPr lang="fr-FR" u="sng" dirty="0" smtClean="0"/>
              <a:t> structures </a:t>
            </a:r>
            <a:endParaRPr lang="fr-FR" u="sng" dirty="0"/>
          </a:p>
        </p:txBody>
      </p:sp>
      <p:sp>
        <p:nvSpPr>
          <p:cNvPr id="3" name="Content Placeholder 2"/>
          <p:cNvSpPr>
            <a:spLocks noGrp="1"/>
          </p:cNvSpPr>
          <p:nvPr>
            <p:ph idx="1"/>
          </p:nvPr>
        </p:nvSpPr>
        <p:spPr>
          <a:xfrm>
            <a:off x="838200" y="1018904"/>
            <a:ext cx="2466703" cy="2076993"/>
          </a:xfrm>
        </p:spPr>
        <p:txBody>
          <a:bodyPr/>
          <a:lstStyle/>
          <a:p>
            <a:r>
              <a:rPr lang="fr-FR" dirty="0" smtClean="0"/>
              <a:t>ne … pas</a:t>
            </a:r>
          </a:p>
          <a:p>
            <a:r>
              <a:rPr lang="fr-FR" dirty="0" smtClean="0"/>
              <a:t>ne … jamais</a:t>
            </a:r>
          </a:p>
          <a:p>
            <a:r>
              <a:rPr lang="fr-FR" dirty="0" smtClean="0"/>
              <a:t>ne … plus</a:t>
            </a:r>
          </a:p>
          <a:p>
            <a:r>
              <a:rPr lang="fr-FR" dirty="0" smtClean="0"/>
              <a:t>ne … que </a:t>
            </a:r>
            <a:endParaRPr lang="fr-FR" dirty="0"/>
          </a:p>
        </p:txBody>
      </p:sp>
      <p:sp>
        <p:nvSpPr>
          <p:cNvPr id="4" name="Content Placeholder 2"/>
          <p:cNvSpPr txBox="1">
            <a:spLocks/>
          </p:cNvSpPr>
          <p:nvPr/>
        </p:nvSpPr>
        <p:spPr>
          <a:xfrm>
            <a:off x="3092824" y="1018901"/>
            <a:ext cx="3671047" cy="20769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smtClean="0"/>
              <a:t>not</a:t>
            </a:r>
          </a:p>
          <a:p>
            <a:r>
              <a:rPr lang="fr-FR" dirty="0" err="1" smtClean="0"/>
              <a:t>never</a:t>
            </a:r>
            <a:endParaRPr lang="fr-FR" dirty="0" smtClean="0"/>
          </a:p>
          <a:p>
            <a:r>
              <a:rPr lang="fr-FR" dirty="0" smtClean="0"/>
              <a:t>not </a:t>
            </a:r>
            <a:r>
              <a:rPr lang="fr-FR" dirty="0" err="1" smtClean="0"/>
              <a:t>anymore</a:t>
            </a:r>
            <a:r>
              <a:rPr lang="fr-FR" dirty="0" smtClean="0"/>
              <a:t>/no more</a:t>
            </a:r>
          </a:p>
          <a:p>
            <a:r>
              <a:rPr lang="fr-FR" dirty="0" err="1" smtClean="0"/>
              <a:t>only</a:t>
            </a:r>
            <a:r>
              <a:rPr lang="fr-FR" dirty="0" smtClean="0"/>
              <a:t> </a:t>
            </a:r>
          </a:p>
          <a:p>
            <a:endParaRPr lang="fr-FR" dirty="0"/>
          </a:p>
        </p:txBody>
      </p:sp>
      <p:pic>
        <p:nvPicPr>
          <p:cNvPr id="5" name="Picture 4"/>
          <p:cNvPicPr>
            <a:picLocks noChangeAspect="1"/>
          </p:cNvPicPr>
          <p:nvPr/>
        </p:nvPicPr>
        <p:blipFill>
          <a:blip r:embed="rId2"/>
          <a:stretch>
            <a:fillRect/>
          </a:stretch>
        </p:blipFill>
        <p:spPr>
          <a:xfrm>
            <a:off x="699815" y="3197133"/>
            <a:ext cx="8212230" cy="3242855"/>
          </a:xfrm>
          <a:prstGeom prst="rect">
            <a:avLst/>
          </a:prstGeom>
        </p:spPr>
      </p:pic>
      <p:sp>
        <p:nvSpPr>
          <p:cNvPr id="7" name="Content Placeholder 2"/>
          <p:cNvSpPr txBox="1">
            <a:spLocks/>
          </p:cNvSpPr>
          <p:nvPr/>
        </p:nvSpPr>
        <p:spPr>
          <a:xfrm>
            <a:off x="7397796" y="1552268"/>
            <a:ext cx="980252" cy="55575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smtClean="0"/>
              <a:t>+ de</a:t>
            </a:r>
            <a:endParaRPr lang="fr-FR" dirty="0"/>
          </a:p>
        </p:txBody>
      </p:sp>
    </p:spTree>
    <p:extLst>
      <p:ext uri="{BB962C8B-B14F-4D97-AF65-F5344CB8AC3E}">
        <p14:creationId xmlns:p14="http://schemas.microsoft.com/office/powerpoint/2010/main" val="4754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9397"/>
          </a:xfrm>
        </p:spPr>
        <p:txBody>
          <a:bodyPr>
            <a:normAutofit fontScale="90000"/>
          </a:bodyPr>
          <a:lstStyle/>
          <a:p>
            <a:r>
              <a:rPr lang="fr-FR" i="1" u="sng" dirty="0" err="1" smtClean="0"/>
              <a:t>Negative</a:t>
            </a:r>
            <a:r>
              <a:rPr lang="fr-FR" i="1" u="sng" dirty="0" smtClean="0"/>
              <a:t> structures </a:t>
            </a:r>
            <a:endParaRPr lang="fr-FR" i="1" u="sng" dirty="0"/>
          </a:p>
        </p:txBody>
      </p:sp>
      <p:sp>
        <p:nvSpPr>
          <p:cNvPr id="3" name="Content Placeholder 2"/>
          <p:cNvSpPr>
            <a:spLocks noGrp="1"/>
          </p:cNvSpPr>
          <p:nvPr>
            <p:ph idx="1"/>
          </p:nvPr>
        </p:nvSpPr>
        <p:spPr>
          <a:xfrm>
            <a:off x="838200" y="1828800"/>
            <a:ext cx="10515600" cy="4348163"/>
          </a:xfrm>
        </p:spPr>
        <p:txBody>
          <a:bodyPr/>
          <a:lstStyle/>
          <a:p>
            <a:pPr marL="514350" indent="-514350">
              <a:buFont typeface="+mj-lt"/>
              <a:buAutoNum type="arabicPeriod"/>
            </a:pPr>
            <a:r>
              <a:rPr lang="fr-FR" dirty="0" smtClean="0"/>
              <a:t>Il n’y a pas de grand salon moderne.</a:t>
            </a:r>
          </a:p>
          <a:p>
            <a:pPr marL="514350" indent="-514350">
              <a:buFont typeface="+mj-lt"/>
              <a:buAutoNum type="arabicPeriod"/>
            </a:pPr>
            <a:r>
              <a:rPr lang="fr-FR" dirty="0" smtClean="0"/>
              <a:t>On n’a plus de jardin autour de la maison.</a:t>
            </a:r>
          </a:p>
          <a:p>
            <a:pPr marL="514350" indent="-514350">
              <a:buFont typeface="+mj-lt"/>
              <a:buAutoNum type="arabicPeriod"/>
            </a:pPr>
            <a:r>
              <a:rPr lang="fr-FR" dirty="0" smtClean="0"/>
              <a:t>Nous n’avons plus beaucoup de magasins à proximité.</a:t>
            </a:r>
          </a:p>
          <a:p>
            <a:pPr marL="514350" indent="-514350">
              <a:buFont typeface="+mj-lt"/>
              <a:buAutoNum type="arabicPeriod"/>
            </a:pPr>
            <a:r>
              <a:rPr lang="fr-FR" dirty="0" smtClean="0"/>
              <a:t>Les voisins ne font jamais de bruit. </a:t>
            </a:r>
          </a:p>
          <a:p>
            <a:pPr marL="514350" indent="-514350">
              <a:buFont typeface="+mj-lt"/>
              <a:buAutoNum type="arabicPeriod"/>
            </a:pPr>
            <a:r>
              <a:rPr lang="fr-FR" dirty="0" smtClean="0"/>
              <a:t>Il n’y a pas de chaise en bois dans ma chambre. </a:t>
            </a:r>
            <a:endParaRPr lang="fr-FR" dirty="0"/>
          </a:p>
        </p:txBody>
      </p:sp>
    </p:spTree>
    <p:extLst>
      <p:ext uri="{BB962C8B-B14F-4D97-AF65-F5344CB8AC3E}">
        <p14:creationId xmlns:p14="http://schemas.microsoft.com/office/powerpoint/2010/main" val="38256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Chamb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718" y="-137614"/>
            <a:ext cx="11761076" cy="699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944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Qu’est-ce</a:t>
            </a:r>
            <a:r>
              <a:rPr lang="en-GB" dirty="0"/>
              <a:t> </a:t>
            </a:r>
            <a:r>
              <a:rPr lang="en-GB" dirty="0" err="1"/>
              <a:t>qu’il</a:t>
            </a:r>
            <a:r>
              <a:rPr lang="en-GB" dirty="0"/>
              <a:t> y a </a:t>
            </a:r>
            <a:r>
              <a:rPr lang="en-GB" dirty="0" err="1"/>
              <a:t>dans</a:t>
            </a:r>
            <a:r>
              <a:rPr lang="en-GB" dirty="0"/>
              <a:t> ta </a:t>
            </a:r>
            <a:r>
              <a:rPr lang="en-GB" dirty="0" err="1"/>
              <a:t>chambre</a:t>
            </a:r>
            <a:r>
              <a:rPr lang="en-GB" dirty="0"/>
              <a:t>?</a:t>
            </a:r>
          </a:p>
        </p:txBody>
      </p:sp>
      <p:sp>
        <p:nvSpPr>
          <p:cNvPr id="3" name="Content Placeholder 2"/>
          <p:cNvSpPr>
            <a:spLocks noGrp="1"/>
          </p:cNvSpPr>
          <p:nvPr>
            <p:ph sz="half" idx="1"/>
          </p:nvPr>
        </p:nvSpPr>
        <p:spPr/>
        <p:txBody>
          <a:bodyPr/>
          <a:lstStyle/>
          <a:p>
            <a:pPr marL="514350" indent="-514350">
              <a:buFont typeface="+mj-lt"/>
              <a:buAutoNum type="arabicPeriod"/>
            </a:pPr>
            <a:r>
              <a:rPr lang="en-GB" dirty="0"/>
              <a:t>Le poster</a:t>
            </a:r>
          </a:p>
          <a:p>
            <a:pPr marL="514350" indent="-514350">
              <a:buFont typeface="+mj-lt"/>
              <a:buAutoNum type="arabicPeriod"/>
            </a:pPr>
            <a:r>
              <a:rPr lang="en-GB" dirty="0"/>
              <a:t>La </a:t>
            </a:r>
            <a:r>
              <a:rPr lang="en-GB" dirty="0" err="1"/>
              <a:t>porte</a:t>
            </a:r>
            <a:endParaRPr lang="en-GB" dirty="0"/>
          </a:p>
          <a:p>
            <a:pPr marL="514350" indent="-514350">
              <a:buFont typeface="+mj-lt"/>
              <a:buAutoNum type="arabicPeriod"/>
            </a:pPr>
            <a:r>
              <a:rPr lang="en-GB" dirty="0"/>
              <a:t>La </a:t>
            </a:r>
            <a:r>
              <a:rPr lang="en-GB" dirty="0" err="1"/>
              <a:t>télé</a:t>
            </a:r>
            <a:endParaRPr lang="en-GB" dirty="0"/>
          </a:p>
          <a:p>
            <a:pPr marL="514350" indent="-514350">
              <a:buFont typeface="+mj-lt"/>
              <a:buAutoNum type="arabicPeriod"/>
            </a:pPr>
            <a:r>
              <a:rPr lang="en-GB" dirty="0"/>
              <a:t>Le </a:t>
            </a:r>
            <a:r>
              <a:rPr lang="en-GB" dirty="0" err="1"/>
              <a:t>meuble</a:t>
            </a:r>
            <a:endParaRPr lang="en-GB" dirty="0"/>
          </a:p>
          <a:p>
            <a:pPr marL="514350" indent="-514350">
              <a:buFont typeface="+mj-lt"/>
              <a:buAutoNum type="arabicPeriod"/>
            </a:pPr>
            <a:r>
              <a:rPr lang="en-GB" dirty="0" err="1"/>
              <a:t>L’armoire</a:t>
            </a:r>
            <a:endParaRPr lang="en-GB" dirty="0"/>
          </a:p>
          <a:p>
            <a:pPr marL="514350" indent="-514350">
              <a:buFont typeface="+mj-lt"/>
              <a:buAutoNum type="arabicPeriod"/>
            </a:pPr>
            <a:r>
              <a:rPr lang="en-GB" dirty="0"/>
              <a:t>Les </a:t>
            </a:r>
            <a:r>
              <a:rPr lang="en-GB" dirty="0" err="1"/>
              <a:t>rideaux</a:t>
            </a:r>
            <a:endParaRPr lang="en-GB" dirty="0"/>
          </a:p>
          <a:p>
            <a:pPr marL="514350" indent="-514350">
              <a:buFont typeface="+mj-lt"/>
              <a:buAutoNum type="arabicPeriod"/>
            </a:pPr>
            <a:r>
              <a:rPr lang="en-GB" dirty="0"/>
              <a:t>La radio</a:t>
            </a:r>
          </a:p>
          <a:p>
            <a:pPr marL="514350" indent="-514350">
              <a:buFont typeface="+mj-lt"/>
              <a:buAutoNum type="arabicPeriod"/>
            </a:pPr>
            <a:r>
              <a:rPr lang="en-GB" dirty="0" err="1"/>
              <a:t>L’étagère</a:t>
            </a:r>
            <a:endParaRPr lang="en-GB" dirty="0"/>
          </a:p>
          <a:p>
            <a:pPr marL="514350" indent="-514350">
              <a:buFont typeface="+mj-lt"/>
              <a:buAutoNum type="arabicPeriod"/>
            </a:pPr>
            <a:endParaRPr lang="en-GB" dirty="0"/>
          </a:p>
          <a:p>
            <a:pPr marL="514350" indent="-514350">
              <a:buFont typeface="+mj-lt"/>
              <a:buAutoNum type="arabicPeriod"/>
            </a:pPr>
            <a:endParaRPr lang="en-GB" dirty="0"/>
          </a:p>
        </p:txBody>
      </p:sp>
      <p:sp>
        <p:nvSpPr>
          <p:cNvPr id="4" name="Content Placeholder 3"/>
          <p:cNvSpPr>
            <a:spLocks noGrp="1"/>
          </p:cNvSpPr>
          <p:nvPr>
            <p:ph sz="half" idx="2"/>
          </p:nvPr>
        </p:nvSpPr>
        <p:spPr/>
        <p:txBody>
          <a:bodyPr/>
          <a:lstStyle/>
          <a:p>
            <a:pPr marL="514350" indent="-514350">
              <a:buFont typeface="+mj-lt"/>
              <a:buAutoNum type="arabicPeriod" startAt="9"/>
            </a:pPr>
            <a:r>
              <a:rPr lang="en-GB" dirty="0"/>
              <a:t>La </a:t>
            </a:r>
            <a:r>
              <a:rPr lang="en-GB" dirty="0" err="1"/>
              <a:t>lampe</a:t>
            </a:r>
            <a:endParaRPr lang="en-GB" dirty="0"/>
          </a:p>
          <a:p>
            <a:pPr marL="514350" indent="-514350">
              <a:buFont typeface="+mj-lt"/>
              <a:buAutoNum type="arabicPeriod" startAt="9"/>
            </a:pPr>
            <a:r>
              <a:rPr lang="en-GB" dirty="0"/>
              <a:t>La </a:t>
            </a:r>
            <a:r>
              <a:rPr lang="en-GB" dirty="0" err="1"/>
              <a:t>moquette</a:t>
            </a:r>
            <a:endParaRPr lang="en-GB" dirty="0"/>
          </a:p>
          <a:p>
            <a:pPr marL="514350" indent="-514350">
              <a:buFont typeface="+mj-lt"/>
              <a:buAutoNum type="arabicPeriod" startAt="9"/>
            </a:pPr>
            <a:r>
              <a:rPr lang="en-GB" dirty="0"/>
              <a:t>La chaise</a:t>
            </a:r>
          </a:p>
          <a:p>
            <a:pPr marL="514350" indent="-514350">
              <a:buFont typeface="+mj-lt"/>
              <a:buAutoNum type="arabicPeriod" startAt="9"/>
            </a:pPr>
            <a:r>
              <a:rPr lang="en-GB" dirty="0"/>
              <a:t>Le lit</a:t>
            </a:r>
          </a:p>
          <a:p>
            <a:pPr marL="514350" indent="-514350">
              <a:buFont typeface="+mj-lt"/>
              <a:buAutoNum type="arabicPeriod" startAt="9"/>
            </a:pPr>
            <a:r>
              <a:rPr lang="en-GB" dirty="0"/>
              <a:t> la table de </a:t>
            </a:r>
            <a:r>
              <a:rPr lang="en-GB" dirty="0" err="1"/>
              <a:t>chevet</a:t>
            </a:r>
            <a:r>
              <a:rPr lang="en-GB" dirty="0"/>
              <a:t>/ </a:t>
            </a:r>
            <a:r>
              <a:rPr lang="en-GB" dirty="0" err="1"/>
              <a:t>nuit</a:t>
            </a:r>
            <a:endParaRPr lang="en-GB" dirty="0"/>
          </a:p>
          <a:p>
            <a:pPr marL="514350" indent="-514350">
              <a:buFont typeface="+mj-lt"/>
              <a:buAutoNum type="arabicPeriod" startAt="9"/>
            </a:pPr>
            <a:r>
              <a:rPr lang="en-GB" dirty="0"/>
              <a:t>Le canapé</a:t>
            </a:r>
          </a:p>
          <a:p>
            <a:pPr marL="514350" indent="-514350">
              <a:buFont typeface="+mj-lt"/>
              <a:buAutoNum type="arabicPeriod" startAt="9"/>
            </a:pPr>
            <a:r>
              <a:rPr lang="en-GB" dirty="0"/>
              <a:t>Le bureau</a:t>
            </a:r>
          </a:p>
          <a:p>
            <a:pPr marL="514350" indent="-514350">
              <a:buFont typeface="+mj-lt"/>
              <a:buAutoNum type="arabicPeriod" startAt="9"/>
            </a:pPr>
            <a:endParaRPr lang="en-GB" dirty="0"/>
          </a:p>
          <a:p>
            <a:endParaRPr lang="en-GB" dirty="0"/>
          </a:p>
          <a:p>
            <a:endParaRPr lang="en-GB" dirty="0"/>
          </a:p>
        </p:txBody>
      </p:sp>
    </p:spTree>
    <p:extLst>
      <p:ext uri="{BB962C8B-B14F-4D97-AF65-F5344CB8AC3E}">
        <p14:creationId xmlns:p14="http://schemas.microsoft.com/office/powerpoint/2010/main" val="95541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u="sng" dirty="0"/>
              <a:t>Ma chambre  -  Prépositions</a:t>
            </a:r>
            <a:r>
              <a:rPr lang="en-GB" u="sng" dirty="0"/>
              <a:t/>
            </a:r>
            <a:br>
              <a:rPr lang="en-GB" u="sng" dirty="0"/>
            </a:br>
            <a:endParaRPr lang="en-GB" dirty="0"/>
          </a:p>
        </p:txBody>
      </p:sp>
      <p:sp>
        <p:nvSpPr>
          <p:cNvPr id="3" name="Content Placeholder 2"/>
          <p:cNvSpPr>
            <a:spLocks noGrp="1"/>
          </p:cNvSpPr>
          <p:nvPr>
            <p:ph sz="half" idx="1"/>
          </p:nvPr>
        </p:nvSpPr>
        <p:spPr>
          <a:xfrm>
            <a:off x="463639" y="1120462"/>
            <a:ext cx="5530761" cy="5460641"/>
          </a:xfrm>
        </p:spPr>
        <p:txBody>
          <a:bodyPr>
            <a:normAutofit fontScale="92500" lnSpcReduction="10000"/>
          </a:bodyPr>
          <a:lstStyle/>
          <a:p>
            <a:pPr marL="0" indent="0">
              <a:buNone/>
            </a:pPr>
            <a:r>
              <a:rPr lang="cy-GB" dirty="0"/>
              <a:t>entre		</a:t>
            </a:r>
          </a:p>
          <a:p>
            <a:pPr marL="0" indent="0">
              <a:buNone/>
            </a:pPr>
            <a:r>
              <a:rPr lang="cy-GB" dirty="0"/>
              <a:t>derrière	</a:t>
            </a:r>
          </a:p>
          <a:p>
            <a:pPr marL="0" indent="0">
              <a:buNone/>
            </a:pPr>
            <a:r>
              <a:rPr lang="cy-GB" dirty="0"/>
              <a:t>devant</a:t>
            </a:r>
          </a:p>
          <a:p>
            <a:pPr marL="0" indent="0">
              <a:buNone/>
            </a:pPr>
            <a:r>
              <a:rPr lang="cy-GB" dirty="0"/>
              <a:t>sous</a:t>
            </a:r>
          </a:p>
          <a:p>
            <a:pPr marL="0" indent="0">
              <a:buNone/>
            </a:pPr>
            <a:r>
              <a:rPr lang="cy-GB" dirty="0"/>
              <a:t>dans</a:t>
            </a:r>
            <a:endParaRPr lang="cy-GB" i="1" dirty="0"/>
          </a:p>
          <a:p>
            <a:pPr marL="0" indent="0">
              <a:buNone/>
            </a:pPr>
            <a:r>
              <a:rPr lang="cy-GB" dirty="0"/>
              <a:t>sur</a:t>
            </a:r>
            <a:endParaRPr lang="cy-GB" i="1" dirty="0"/>
          </a:p>
          <a:p>
            <a:pPr marL="0" indent="0">
              <a:buNone/>
            </a:pPr>
            <a:r>
              <a:rPr lang="cy-GB" dirty="0"/>
              <a:t>en face </a:t>
            </a:r>
            <a:r>
              <a:rPr lang="cy-GB" b="1" u="sng" dirty="0"/>
              <a:t>de</a:t>
            </a:r>
            <a:endParaRPr lang="cy-GB" u="sng" dirty="0"/>
          </a:p>
          <a:p>
            <a:pPr marL="0" indent="0">
              <a:buNone/>
            </a:pPr>
            <a:r>
              <a:rPr lang="cy-GB" dirty="0"/>
              <a:t>près </a:t>
            </a:r>
            <a:r>
              <a:rPr lang="cy-GB" b="1" u="sng" dirty="0"/>
              <a:t>de</a:t>
            </a:r>
            <a:r>
              <a:rPr lang="cy-GB" dirty="0"/>
              <a:t>	</a:t>
            </a:r>
          </a:p>
          <a:p>
            <a:pPr marL="0" indent="0">
              <a:buNone/>
            </a:pPr>
            <a:r>
              <a:rPr lang="cy-GB" dirty="0"/>
              <a:t>à côté </a:t>
            </a:r>
            <a:r>
              <a:rPr lang="cy-GB" b="1" u="sng" dirty="0" smtClean="0"/>
              <a:t>de</a:t>
            </a:r>
          </a:p>
          <a:p>
            <a:pPr marL="0" indent="0">
              <a:buNone/>
            </a:pPr>
            <a:r>
              <a:rPr lang="cy-GB" dirty="0" smtClean="0"/>
              <a:t>à gauche </a:t>
            </a:r>
            <a:r>
              <a:rPr lang="cy-GB" b="1" i="1" u="sng" dirty="0" smtClean="0"/>
              <a:t>de</a:t>
            </a:r>
          </a:p>
          <a:p>
            <a:pPr marL="0" indent="0">
              <a:buNone/>
            </a:pPr>
            <a:r>
              <a:rPr lang="cy-GB" dirty="0" smtClean="0"/>
              <a:t>à droite </a:t>
            </a:r>
            <a:r>
              <a:rPr lang="cy-GB" b="1" i="1" u="sng" dirty="0" smtClean="0"/>
              <a:t>de</a:t>
            </a:r>
            <a:r>
              <a:rPr lang="cy-GB" b="1" i="1" dirty="0" smtClean="0"/>
              <a:t> </a:t>
            </a:r>
            <a:r>
              <a:rPr lang="cy-GB" i="1" dirty="0"/>
              <a:t>	</a:t>
            </a:r>
          </a:p>
          <a:p>
            <a:pPr marL="0" indent="0">
              <a:buNone/>
            </a:pPr>
            <a:r>
              <a:rPr lang="cy-GB" sz="2400" i="1" dirty="0"/>
              <a:t> </a:t>
            </a:r>
            <a:endParaRPr lang="en-GB" sz="2400" dirty="0"/>
          </a:p>
          <a:p>
            <a:pPr marL="0" indent="0">
              <a:buNone/>
            </a:pPr>
            <a:endParaRPr lang="en-GB" dirty="0"/>
          </a:p>
        </p:txBody>
      </p:sp>
      <p:sp>
        <p:nvSpPr>
          <p:cNvPr id="4" name="Content Placeholder 3"/>
          <p:cNvSpPr>
            <a:spLocks noGrp="1"/>
          </p:cNvSpPr>
          <p:nvPr>
            <p:ph sz="half" idx="2"/>
          </p:nvPr>
        </p:nvSpPr>
        <p:spPr>
          <a:xfrm>
            <a:off x="6197600" y="1120463"/>
            <a:ext cx="5384800" cy="5116564"/>
          </a:xfrm>
        </p:spPr>
        <p:txBody>
          <a:bodyPr>
            <a:normAutofit fontScale="92500" lnSpcReduction="10000"/>
          </a:bodyPr>
          <a:lstStyle/>
          <a:p>
            <a:pPr marL="0" indent="0">
              <a:buNone/>
            </a:pPr>
            <a:r>
              <a:rPr lang="cy-GB" i="1" dirty="0"/>
              <a:t>between</a:t>
            </a:r>
          </a:p>
          <a:p>
            <a:pPr marL="0" indent="0">
              <a:buNone/>
            </a:pPr>
            <a:r>
              <a:rPr lang="cy-GB" i="1" dirty="0"/>
              <a:t>behind</a:t>
            </a:r>
          </a:p>
          <a:p>
            <a:pPr marL="0" indent="0">
              <a:buNone/>
            </a:pPr>
            <a:r>
              <a:rPr lang="cy-GB" i="1" dirty="0"/>
              <a:t>in front </a:t>
            </a:r>
            <a:r>
              <a:rPr lang="cy-GB" i="1" strike="sngStrike" dirty="0" smtClean="0"/>
              <a:t>of</a:t>
            </a:r>
          </a:p>
          <a:p>
            <a:pPr marL="0" indent="0">
              <a:buNone/>
            </a:pPr>
            <a:r>
              <a:rPr lang="cy-GB" i="1" dirty="0"/>
              <a:t>under</a:t>
            </a:r>
          </a:p>
          <a:p>
            <a:pPr marL="0" indent="0">
              <a:buNone/>
            </a:pPr>
            <a:r>
              <a:rPr lang="cy-GB" i="1" dirty="0"/>
              <a:t>in</a:t>
            </a:r>
            <a:endParaRPr lang="en-GB" dirty="0"/>
          </a:p>
          <a:p>
            <a:pPr marL="0" indent="0">
              <a:buNone/>
            </a:pPr>
            <a:r>
              <a:rPr lang="cy-GB" i="1" dirty="0" smtClean="0"/>
              <a:t>on</a:t>
            </a:r>
          </a:p>
          <a:p>
            <a:pPr marL="0" indent="0">
              <a:buNone/>
            </a:pPr>
            <a:r>
              <a:rPr lang="cy-GB" i="1" dirty="0"/>
              <a:t>opposite (of)</a:t>
            </a:r>
            <a:endParaRPr lang="en-GB" dirty="0"/>
          </a:p>
          <a:p>
            <a:pPr marL="0" indent="0">
              <a:buNone/>
            </a:pPr>
            <a:r>
              <a:rPr lang="cy-GB" i="1" dirty="0"/>
              <a:t>near (of)</a:t>
            </a:r>
          </a:p>
          <a:p>
            <a:pPr marL="0" indent="0">
              <a:buNone/>
            </a:pPr>
            <a:r>
              <a:rPr lang="cy-GB" i="1" dirty="0"/>
              <a:t>next to</a:t>
            </a:r>
            <a:endParaRPr lang="en-GB" dirty="0"/>
          </a:p>
          <a:p>
            <a:pPr marL="0" indent="0">
              <a:buNone/>
            </a:pPr>
            <a:r>
              <a:rPr lang="cy-GB" i="1" dirty="0" smtClean="0"/>
              <a:t>on the left of</a:t>
            </a:r>
          </a:p>
          <a:p>
            <a:pPr marL="0" indent="0">
              <a:buNone/>
            </a:pPr>
            <a:r>
              <a:rPr lang="cy-GB" i="1" dirty="0"/>
              <a:t>on the right </a:t>
            </a:r>
            <a:r>
              <a:rPr lang="cy-GB" i="1" dirty="0" smtClean="0"/>
              <a:t>of</a:t>
            </a:r>
            <a:endParaRPr lang="cy-GB" dirty="0"/>
          </a:p>
        </p:txBody>
      </p:sp>
    </p:spTree>
    <p:extLst>
      <p:ext uri="{BB962C8B-B14F-4D97-AF65-F5344CB8AC3E}">
        <p14:creationId xmlns:p14="http://schemas.microsoft.com/office/powerpoint/2010/main" val="415973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76519"/>
            <a:ext cx="10972800" cy="6027312"/>
          </a:xfrm>
        </p:spPr>
        <p:txBody>
          <a:bodyPr/>
          <a:lstStyle/>
          <a:p>
            <a:pPr marL="0" indent="0" algn="ctr">
              <a:buNone/>
            </a:pPr>
            <a:r>
              <a:rPr lang="cy-GB" sz="1800" b="1" u="sng" dirty="0"/>
              <a:t>Ma chambre  -  Prépositions</a:t>
            </a:r>
            <a:endParaRPr lang="en-GB" sz="1800" u="sng" dirty="0"/>
          </a:p>
          <a:p>
            <a:pPr marL="0" indent="0">
              <a:buNone/>
            </a:pPr>
            <a:endParaRPr lang="cy-GB" sz="1800" dirty="0"/>
          </a:p>
          <a:p>
            <a:pPr marL="0" indent="0">
              <a:buNone/>
            </a:pPr>
            <a:r>
              <a:rPr lang="cy-GB" sz="1800" i="1" dirty="0"/>
              <a:t> </a:t>
            </a:r>
            <a:endParaRPr lang="en-GB" sz="1800" dirty="0"/>
          </a:p>
          <a:p>
            <a:pPr marL="0" indent="0">
              <a:buNone/>
            </a:pPr>
            <a:r>
              <a:rPr lang="cy-GB" sz="2800" dirty="0"/>
              <a:t>For feminine nouns (la) and those with l’, there is no change to prepositions with </a:t>
            </a:r>
            <a:r>
              <a:rPr lang="cy-GB" sz="2800" b="1" dirty="0"/>
              <a:t>de</a:t>
            </a:r>
            <a:r>
              <a:rPr lang="cy-GB" sz="2800" dirty="0"/>
              <a:t>.</a:t>
            </a:r>
            <a:endParaRPr lang="en-GB" sz="2800" dirty="0"/>
          </a:p>
          <a:p>
            <a:pPr marL="0" indent="0">
              <a:buNone/>
            </a:pPr>
            <a:r>
              <a:rPr lang="cy-GB" sz="2800" dirty="0"/>
              <a:t> </a:t>
            </a:r>
            <a:endParaRPr lang="en-GB" sz="2800" dirty="0"/>
          </a:p>
          <a:p>
            <a:pPr marL="0" indent="0">
              <a:buNone/>
            </a:pPr>
            <a:r>
              <a:rPr lang="cy-GB" sz="2800" dirty="0"/>
              <a:t>Le lit est à côté </a:t>
            </a:r>
            <a:r>
              <a:rPr lang="cy-GB" sz="2800" b="1" dirty="0"/>
              <a:t>de</a:t>
            </a:r>
            <a:r>
              <a:rPr lang="cy-GB" sz="2800" dirty="0"/>
              <a:t> la table.  -  </a:t>
            </a:r>
            <a:r>
              <a:rPr lang="cy-GB" sz="2800" i="1" dirty="0"/>
              <a:t>The bed is next to the table</a:t>
            </a:r>
            <a:r>
              <a:rPr lang="cy-GB" sz="2800" dirty="0"/>
              <a:t>.</a:t>
            </a:r>
            <a:endParaRPr lang="en-GB" sz="2800" dirty="0"/>
          </a:p>
          <a:p>
            <a:pPr marL="0" indent="0">
              <a:buNone/>
            </a:pPr>
            <a:r>
              <a:rPr lang="cy-GB" sz="2800" dirty="0"/>
              <a:t>La chaise est en face </a:t>
            </a:r>
            <a:r>
              <a:rPr lang="cy-GB" sz="2800" b="1" dirty="0"/>
              <a:t>de</a:t>
            </a:r>
            <a:r>
              <a:rPr lang="cy-GB" sz="2800" dirty="0"/>
              <a:t> l’armoire.  -  </a:t>
            </a:r>
            <a:r>
              <a:rPr lang="cy-GB" sz="2800" i="1" dirty="0"/>
              <a:t>The chair is opposite the wardrobe.</a:t>
            </a:r>
            <a:endParaRPr lang="en-GB" sz="2800" dirty="0"/>
          </a:p>
          <a:p>
            <a:pPr marL="0" indent="0">
              <a:buNone/>
            </a:pPr>
            <a:endParaRPr lang="cy-GB" sz="2800" dirty="0"/>
          </a:p>
          <a:p>
            <a:pPr marL="0" indent="0">
              <a:buNone/>
            </a:pPr>
            <a:r>
              <a:rPr lang="cy-GB" sz="2800" dirty="0"/>
              <a:t>However, for masculine nouns (le), the </a:t>
            </a:r>
            <a:r>
              <a:rPr lang="cy-GB" sz="2800" b="1" dirty="0"/>
              <a:t>de</a:t>
            </a:r>
            <a:r>
              <a:rPr lang="cy-GB" sz="2800" dirty="0"/>
              <a:t> changes to </a:t>
            </a:r>
            <a:r>
              <a:rPr lang="cy-GB" sz="2800" b="1" dirty="0"/>
              <a:t>du</a:t>
            </a:r>
            <a:r>
              <a:rPr lang="cy-GB" sz="2800" dirty="0"/>
              <a:t>.</a:t>
            </a:r>
            <a:endParaRPr lang="en-GB" sz="2800" dirty="0"/>
          </a:p>
          <a:p>
            <a:pPr marL="0" indent="0">
              <a:buNone/>
            </a:pPr>
            <a:r>
              <a:rPr lang="cy-GB" sz="2800" dirty="0"/>
              <a:t>La lampe est à côté </a:t>
            </a:r>
            <a:r>
              <a:rPr lang="cy-GB" sz="2800" b="1" u="sng" dirty="0"/>
              <a:t>du</a:t>
            </a:r>
            <a:r>
              <a:rPr lang="cy-GB" sz="2800" b="1" dirty="0"/>
              <a:t> </a:t>
            </a:r>
            <a:r>
              <a:rPr lang="cy-GB" sz="2800" dirty="0"/>
              <a:t>lit.  -  </a:t>
            </a:r>
            <a:r>
              <a:rPr lang="cy-GB" sz="2800" i="1" dirty="0"/>
              <a:t>The lamp is next to the bed.</a:t>
            </a:r>
            <a:endParaRPr lang="en-GB" sz="2800" dirty="0"/>
          </a:p>
          <a:p>
            <a:pPr marL="0" indent="0">
              <a:buNone/>
            </a:pPr>
            <a:endParaRPr lang="en-GB" sz="2800" dirty="0"/>
          </a:p>
        </p:txBody>
      </p:sp>
    </p:spTree>
    <p:extLst>
      <p:ext uri="{BB962C8B-B14F-4D97-AF65-F5344CB8AC3E}">
        <p14:creationId xmlns:p14="http://schemas.microsoft.com/office/powerpoint/2010/main" val="242770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Adjectives that come before the noun</a:t>
            </a:r>
          </a:p>
        </p:txBody>
      </p:sp>
      <p:sp>
        <p:nvSpPr>
          <p:cNvPr id="3" name="Content Placeholder 2"/>
          <p:cNvSpPr>
            <a:spLocks noGrp="1"/>
          </p:cNvSpPr>
          <p:nvPr>
            <p:ph idx="1"/>
          </p:nvPr>
        </p:nvSpPr>
        <p:spPr/>
        <p:txBody>
          <a:bodyPr/>
          <a:lstStyle/>
          <a:p>
            <a:r>
              <a:rPr lang="en-GB" dirty="0" smtClean="0"/>
              <a:t>Beauty</a:t>
            </a:r>
          </a:p>
          <a:p>
            <a:r>
              <a:rPr lang="en-GB" dirty="0" smtClean="0"/>
              <a:t>Beau/belle, </a:t>
            </a:r>
            <a:r>
              <a:rPr lang="en-GB" dirty="0" err="1" smtClean="0"/>
              <a:t>joli</a:t>
            </a:r>
            <a:r>
              <a:rPr lang="en-GB" dirty="0" smtClean="0"/>
              <a:t>(e)</a:t>
            </a:r>
            <a:endParaRPr lang="en-GB" dirty="0"/>
          </a:p>
          <a:p>
            <a:r>
              <a:rPr lang="en-GB" dirty="0" smtClean="0"/>
              <a:t>Age</a:t>
            </a:r>
          </a:p>
          <a:p>
            <a:r>
              <a:rPr lang="en-GB" dirty="0" smtClean="0"/>
              <a:t>Vieux/</a:t>
            </a:r>
            <a:r>
              <a:rPr lang="en-GB" dirty="0" err="1" smtClean="0"/>
              <a:t>vieille</a:t>
            </a:r>
            <a:r>
              <a:rPr lang="en-GB" dirty="0"/>
              <a:t>,</a:t>
            </a:r>
            <a:r>
              <a:rPr lang="en-GB" dirty="0" smtClean="0"/>
              <a:t> </a:t>
            </a:r>
            <a:r>
              <a:rPr lang="en-GB" dirty="0" err="1" smtClean="0"/>
              <a:t>jeune</a:t>
            </a:r>
            <a:r>
              <a:rPr lang="en-GB" dirty="0" smtClean="0"/>
              <a:t>, nouveau/nouvelle</a:t>
            </a:r>
            <a:endParaRPr lang="en-GB" dirty="0"/>
          </a:p>
          <a:p>
            <a:r>
              <a:rPr lang="en-GB" dirty="0" smtClean="0"/>
              <a:t>Goodness</a:t>
            </a:r>
          </a:p>
          <a:p>
            <a:r>
              <a:rPr lang="en-GB" dirty="0" smtClean="0"/>
              <a:t>bon/bonne, </a:t>
            </a:r>
            <a:r>
              <a:rPr lang="en-GB" dirty="0" err="1" smtClean="0"/>
              <a:t>mauvais</a:t>
            </a:r>
            <a:r>
              <a:rPr lang="en-GB" dirty="0" smtClean="0"/>
              <a:t>(e)</a:t>
            </a:r>
            <a:endParaRPr lang="en-GB" dirty="0"/>
          </a:p>
          <a:p>
            <a:r>
              <a:rPr lang="en-GB" dirty="0" smtClean="0"/>
              <a:t>Size </a:t>
            </a:r>
          </a:p>
          <a:p>
            <a:r>
              <a:rPr lang="en-GB" dirty="0" smtClean="0"/>
              <a:t>Petit(e), grand(e), </a:t>
            </a:r>
            <a:r>
              <a:rPr lang="en-GB" dirty="0" err="1" smtClean="0"/>
              <a:t>gros</a:t>
            </a:r>
            <a:r>
              <a:rPr lang="en-GB" dirty="0" smtClean="0"/>
              <a:t>/</a:t>
            </a:r>
            <a:r>
              <a:rPr lang="en-GB" dirty="0" err="1" smtClean="0"/>
              <a:t>grosse</a:t>
            </a:r>
            <a:endParaRPr lang="en-GB" dirty="0"/>
          </a:p>
        </p:txBody>
      </p:sp>
      <p:sp>
        <p:nvSpPr>
          <p:cNvPr id="4" name="Cloud 3"/>
          <p:cNvSpPr/>
          <p:nvPr/>
        </p:nvSpPr>
        <p:spPr>
          <a:xfrm>
            <a:off x="1319349" y="1825625"/>
            <a:ext cx="953588" cy="447312"/>
          </a:xfrm>
          <a:prstGeom prst="clou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5" name="Cloud 4"/>
          <p:cNvSpPr/>
          <p:nvPr/>
        </p:nvSpPr>
        <p:spPr>
          <a:xfrm>
            <a:off x="1319349" y="2866299"/>
            <a:ext cx="953588" cy="447312"/>
          </a:xfrm>
          <a:prstGeom prst="clou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Cloud 5"/>
          <p:cNvSpPr/>
          <p:nvPr/>
        </p:nvSpPr>
        <p:spPr>
          <a:xfrm>
            <a:off x="1419497" y="3906973"/>
            <a:ext cx="1284513" cy="447312"/>
          </a:xfrm>
          <a:prstGeom prst="clou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Cloud 6"/>
          <p:cNvSpPr/>
          <p:nvPr/>
        </p:nvSpPr>
        <p:spPr>
          <a:xfrm>
            <a:off x="1319349" y="4947647"/>
            <a:ext cx="953588" cy="447312"/>
          </a:xfrm>
          <a:prstGeom prst="clou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4912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4769"/>
          </a:xfrm>
        </p:spPr>
        <p:txBody>
          <a:bodyPr/>
          <a:lstStyle/>
          <a:p>
            <a:r>
              <a:rPr lang="fr-FR" dirty="0" err="1" smtClean="0"/>
              <a:t>Irregular</a:t>
            </a:r>
            <a:r>
              <a:rPr lang="fr-FR" dirty="0" smtClean="0"/>
              <a:t> adjectives</a:t>
            </a:r>
            <a:endParaRPr lang="fr-FR" dirty="0"/>
          </a:p>
        </p:txBody>
      </p:sp>
      <p:sp>
        <p:nvSpPr>
          <p:cNvPr id="3" name="Content Placeholder 2"/>
          <p:cNvSpPr>
            <a:spLocks noGrp="1"/>
          </p:cNvSpPr>
          <p:nvPr>
            <p:ph idx="1"/>
          </p:nvPr>
        </p:nvSpPr>
        <p:spPr>
          <a:xfrm>
            <a:off x="838200" y="1169894"/>
            <a:ext cx="10515600" cy="5309283"/>
          </a:xfrm>
        </p:spPr>
        <p:txBody>
          <a:bodyPr>
            <a:normAutofit fontScale="77500" lnSpcReduction="20000"/>
          </a:bodyPr>
          <a:lstStyle/>
          <a:p>
            <a:pPr>
              <a:lnSpc>
                <a:spcPct val="150000"/>
              </a:lnSpc>
              <a:buFontTx/>
              <a:buChar char="-"/>
            </a:pPr>
            <a:r>
              <a:rPr lang="fr-FR" dirty="0" smtClean="0"/>
              <a:t>Un stylo rou</a:t>
            </a:r>
            <a:r>
              <a:rPr lang="fr-FR" u="sng" dirty="0" smtClean="0"/>
              <a:t>ge</a:t>
            </a:r>
            <a:r>
              <a:rPr lang="fr-FR" dirty="0" smtClean="0"/>
              <a:t> &gt; une porte rouge</a:t>
            </a:r>
          </a:p>
          <a:p>
            <a:pPr>
              <a:lnSpc>
                <a:spcPct val="150000"/>
              </a:lnSpc>
              <a:buFontTx/>
              <a:buChar char="-"/>
            </a:pPr>
            <a:r>
              <a:rPr lang="fr-FR" dirty="0" smtClean="0"/>
              <a:t>Un nuage gri</a:t>
            </a:r>
            <a:r>
              <a:rPr lang="fr-FR" u="sng" dirty="0" smtClean="0"/>
              <a:t>s</a:t>
            </a:r>
            <a:r>
              <a:rPr lang="fr-FR" dirty="0" smtClean="0"/>
              <a:t> &gt; des nuages gris</a:t>
            </a:r>
          </a:p>
          <a:p>
            <a:pPr>
              <a:lnSpc>
                <a:spcPct val="150000"/>
              </a:lnSpc>
              <a:buFontTx/>
              <a:buChar char="-"/>
            </a:pPr>
            <a:r>
              <a:rPr lang="fr-FR" dirty="0" smtClean="0"/>
              <a:t>Mon film préfér</a:t>
            </a:r>
            <a:r>
              <a:rPr lang="fr-FR" u="sng" dirty="0" smtClean="0"/>
              <a:t>é</a:t>
            </a:r>
            <a:r>
              <a:rPr lang="fr-FR" dirty="0" smtClean="0"/>
              <a:t> &gt; ma chanson préférée</a:t>
            </a:r>
          </a:p>
          <a:p>
            <a:pPr>
              <a:lnSpc>
                <a:spcPct val="150000"/>
              </a:lnSpc>
              <a:buFontTx/>
              <a:buChar char="-"/>
            </a:pPr>
            <a:r>
              <a:rPr lang="fr-FR" dirty="0" smtClean="0"/>
              <a:t>Il est ital</a:t>
            </a:r>
            <a:r>
              <a:rPr lang="fr-FR" u="sng" dirty="0" smtClean="0"/>
              <a:t>ien</a:t>
            </a:r>
            <a:r>
              <a:rPr lang="fr-FR" dirty="0" smtClean="0"/>
              <a:t> &gt; elle est italienne</a:t>
            </a:r>
          </a:p>
          <a:p>
            <a:pPr>
              <a:lnSpc>
                <a:spcPct val="150000"/>
              </a:lnSpc>
              <a:buFontTx/>
              <a:buChar char="-"/>
            </a:pPr>
            <a:r>
              <a:rPr lang="fr-FR" dirty="0" smtClean="0"/>
              <a:t>Un garçon paress</a:t>
            </a:r>
            <a:r>
              <a:rPr lang="fr-FR" u="sng" dirty="0" smtClean="0"/>
              <a:t>eux</a:t>
            </a:r>
            <a:r>
              <a:rPr lang="fr-FR" dirty="0" smtClean="0"/>
              <a:t> &gt; une fille paresseuse</a:t>
            </a:r>
          </a:p>
          <a:p>
            <a:pPr>
              <a:lnSpc>
                <a:spcPct val="150000"/>
              </a:lnSpc>
              <a:buFontTx/>
              <a:buChar char="-"/>
            </a:pPr>
            <a:r>
              <a:rPr lang="fr-FR" dirty="0" smtClean="0"/>
              <a:t>Un garçon travaill</a:t>
            </a:r>
            <a:r>
              <a:rPr lang="fr-FR" u="sng" dirty="0" smtClean="0"/>
              <a:t>eur</a:t>
            </a:r>
            <a:r>
              <a:rPr lang="fr-FR" dirty="0" smtClean="0"/>
              <a:t> &gt; une fille travailleuse</a:t>
            </a:r>
          </a:p>
          <a:p>
            <a:pPr>
              <a:lnSpc>
                <a:spcPct val="150000"/>
              </a:lnSpc>
              <a:buFontTx/>
              <a:buChar char="-"/>
            </a:pPr>
            <a:r>
              <a:rPr lang="fr-FR" dirty="0" smtClean="0"/>
              <a:t>Un nouv</a:t>
            </a:r>
            <a:r>
              <a:rPr lang="fr-FR" u="sng" dirty="0" smtClean="0"/>
              <a:t>eau</a:t>
            </a:r>
            <a:r>
              <a:rPr lang="fr-FR" dirty="0" smtClean="0"/>
              <a:t> vélo &gt; une nouvelle voiture</a:t>
            </a:r>
          </a:p>
          <a:p>
            <a:pPr>
              <a:lnSpc>
                <a:spcPct val="150000"/>
              </a:lnSpc>
              <a:buFontTx/>
              <a:buChar char="-"/>
            </a:pPr>
            <a:r>
              <a:rPr lang="fr-FR" dirty="0" smtClean="0"/>
              <a:t>Un copain sport</a:t>
            </a:r>
            <a:r>
              <a:rPr lang="fr-FR" u="sng" dirty="0" smtClean="0"/>
              <a:t>if</a:t>
            </a:r>
            <a:r>
              <a:rPr lang="fr-FR" dirty="0" smtClean="0"/>
              <a:t> &gt; une copine sportive</a:t>
            </a:r>
          </a:p>
          <a:p>
            <a:pPr>
              <a:lnSpc>
                <a:spcPct val="150000"/>
              </a:lnSpc>
              <a:buFontTx/>
              <a:buChar char="-"/>
            </a:pPr>
            <a:r>
              <a:rPr lang="fr-FR" dirty="0" smtClean="0"/>
              <a:t>Le week-end derni</a:t>
            </a:r>
            <a:r>
              <a:rPr lang="fr-FR" u="sng" dirty="0" smtClean="0"/>
              <a:t>er</a:t>
            </a:r>
            <a:r>
              <a:rPr lang="fr-FR" dirty="0" smtClean="0"/>
              <a:t> &gt; la semaine dernière</a:t>
            </a:r>
          </a:p>
          <a:p>
            <a:pPr>
              <a:buFontTx/>
              <a:buChar char="-"/>
            </a:pPr>
            <a:endParaRPr lang="fr-FR" dirty="0" smtClean="0"/>
          </a:p>
          <a:p>
            <a:pPr>
              <a:buFontTx/>
              <a:buChar char="-"/>
            </a:pPr>
            <a:endParaRPr lang="fr-FR" dirty="0"/>
          </a:p>
        </p:txBody>
      </p:sp>
      <p:sp>
        <p:nvSpPr>
          <p:cNvPr id="4" name="Rounded Rectangle 3"/>
          <p:cNvSpPr/>
          <p:nvPr/>
        </p:nvSpPr>
        <p:spPr>
          <a:xfrm>
            <a:off x="4245427" y="1239212"/>
            <a:ext cx="849086" cy="418012"/>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dirty="0" smtClean="0"/>
              <a:t>?</a:t>
            </a:r>
            <a:endParaRPr lang="fr-FR" sz="2000" dirty="0"/>
          </a:p>
        </p:txBody>
      </p:sp>
      <p:sp>
        <p:nvSpPr>
          <p:cNvPr id="5" name="Rounded Rectangle 4"/>
          <p:cNvSpPr/>
          <p:nvPr/>
        </p:nvSpPr>
        <p:spPr>
          <a:xfrm>
            <a:off x="4249780" y="1825283"/>
            <a:ext cx="849086" cy="418012"/>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dirty="0" smtClean="0"/>
              <a:t>?</a:t>
            </a:r>
            <a:endParaRPr lang="fr-FR" sz="2000" dirty="0"/>
          </a:p>
        </p:txBody>
      </p:sp>
      <p:sp>
        <p:nvSpPr>
          <p:cNvPr id="6" name="Rounded Rectangle 5"/>
          <p:cNvSpPr/>
          <p:nvPr/>
        </p:nvSpPr>
        <p:spPr>
          <a:xfrm>
            <a:off x="4730928" y="2377121"/>
            <a:ext cx="1245325" cy="418012"/>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dirty="0" smtClean="0"/>
              <a:t>?</a:t>
            </a:r>
            <a:endParaRPr lang="fr-FR" sz="2000" dirty="0"/>
          </a:p>
        </p:txBody>
      </p:sp>
      <p:sp>
        <p:nvSpPr>
          <p:cNvPr id="7" name="Rounded Rectangle 6"/>
          <p:cNvSpPr/>
          <p:nvPr/>
        </p:nvSpPr>
        <p:spPr>
          <a:xfrm>
            <a:off x="3622765" y="2914139"/>
            <a:ext cx="1245325" cy="418012"/>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dirty="0" smtClean="0"/>
              <a:t>?</a:t>
            </a:r>
            <a:endParaRPr lang="fr-FR" sz="2000" dirty="0"/>
          </a:p>
        </p:txBody>
      </p:sp>
      <p:sp>
        <p:nvSpPr>
          <p:cNvPr id="8" name="Rounded Rectangle 7"/>
          <p:cNvSpPr/>
          <p:nvPr/>
        </p:nvSpPr>
        <p:spPr>
          <a:xfrm>
            <a:off x="4735280" y="3450522"/>
            <a:ext cx="1637213" cy="418012"/>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dirty="0" smtClean="0"/>
              <a:t>?</a:t>
            </a:r>
            <a:endParaRPr lang="fr-FR" sz="2000" dirty="0"/>
          </a:p>
        </p:txBody>
      </p:sp>
      <p:sp>
        <p:nvSpPr>
          <p:cNvPr id="9" name="Rounded Rectangle 8"/>
          <p:cNvSpPr/>
          <p:nvPr/>
        </p:nvSpPr>
        <p:spPr>
          <a:xfrm>
            <a:off x="4735280" y="4100115"/>
            <a:ext cx="1637213" cy="418012"/>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dirty="0" smtClean="0"/>
              <a:t>?</a:t>
            </a:r>
            <a:endParaRPr lang="fr-FR" sz="2000" dirty="0"/>
          </a:p>
        </p:txBody>
      </p:sp>
      <p:sp>
        <p:nvSpPr>
          <p:cNvPr id="10" name="Rounded Rectangle 9"/>
          <p:cNvSpPr/>
          <p:nvPr/>
        </p:nvSpPr>
        <p:spPr>
          <a:xfrm>
            <a:off x="3829587" y="4657749"/>
            <a:ext cx="901341" cy="418012"/>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dirty="0" smtClean="0"/>
              <a:t>?</a:t>
            </a:r>
            <a:endParaRPr lang="fr-FR" sz="2000" dirty="0"/>
          </a:p>
        </p:txBody>
      </p:sp>
      <p:sp>
        <p:nvSpPr>
          <p:cNvPr id="11" name="Rounded Rectangle 10"/>
          <p:cNvSpPr/>
          <p:nvPr/>
        </p:nvSpPr>
        <p:spPr>
          <a:xfrm>
            <a:off x="4669970" y="5256371"/>
            <a:ext cx="1249683" cy="418012"/>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dirty="0" smtClean="0"/>
              <a:t>?</a:t>
            </a:r>
            <a:endParaRPr lang="fr-FR" sz="2000" dirty="0"/>
          </a:p>
        </p:txBody>
      </p:sp>
      <p:sp>
        <p:nvSpPr>
          <p:cNvPr id="12" name="Rounded Rectangle 11"/>
          <p:cNvSpPr/>
          <p:nvPr/>
        </p:nvSpPr>
        <p:spPr>
          <a:xfrm>
            <a:off x="5044432" y="5762378"/>
            <a:ext cx="1249683" cy="418012"/>
          </a:xfrm>
          <a:prstGeom prst="round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400" dirty="0" smtClean="0"/>
              <a:t>?</a:t>
            </a:r>
            <a:endParaRPr lang="fr-FR" sz="2000" dirty="0"/>
          </a:p>
        </p:txBody>
      </p:sp>
    </p:spTree>
    <p:extLst>
      <p:ext uri="{BB962C8B-B14F-4D97-AF65-F5344CB8AC3E}">
        <p14:creationId xmlns:p14="http://schemas.microsoft.com/office/powerpoint/2010/main" val="246046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3" presetClass="exit" presetSubtype="10" fill="hold" grpId="1" nodeType="clickEffect">
                                  <p:stCondLst>
                                    <p:cond delay="0"/>
                                  </p:stCondLst>
                                  <p:childTnLst>
                                    <p:animEffect transition="out" filter="blinds(horizontal)">
                                      <p:cBhvr>
                                        <p:cTn id="13" dur="500"/>
                                        <p:tgtEl>
                                          <p:spTgt spid="4"/>
                                        </p:tgtEl>
                                      </p:cBhvr>
                                    </p:animEffect>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 presetClass="entr" presetSubtype="0" fill="hold" grpId="1" nodeType="with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7" presetClass="exit" presetSubtype="0" fill="hold" grpId="0" nodeType="clickEffect">
                                  <p:stCondLst>
                                    <p:cond delay="0"/>
                                  </p:stCondLst>
                                  <p:childTnLst>
                                    <p:animEffect transition="out" filter="fade">
                                      <p:cBhvr>
                                        <p:cTn id="25" dur="1000"/>
                                        <p:tgtEl>
                                          <p:spTgt spid="5"/>
                                        </p:tgtEl>
                                      </p:cBhvr>
                                    </p:animEffect>
                                    <p:anim calcmode="lin" valueType="num">
                                      <p:cBhvr>
                                        <p:cTn id="26" dur="1000"/>
                                        <p:tgtEl>
                                          <p:spTgt spid="5"/>
                                        </p:tgtEl>
                                        <p:attrNameLst>
                                          <p:attrName>ppt_x</p:attrName>
                                        </p:attrNameLst>
                                      </p:cBhvr>
                                      <p:tavLst>
                                        <p:tav tm="0">
                                          <p:val>
                                            <p:strVal val="ppt_x"/>
                                          </p:val>
                                        </p:tav>
                                        <p:tav tm="100000">
                                          <p:val>
                                            <p:strVal val="ppt_x"/>
                                          </p:val>
                                        </p:tav>
                                      </p:tavLst>
                                    </p:anim>
                                    <p:anim calcmode="lin" valueType="num">
                                      <p:cBhvr>
                                        <p:cTn id="27" dur="1000"/>
                                        <p:tgtEl>
                                          <p:spTgt spid="5"/>
                                        </p:tgtEl>
                                        <p:attrNameLst>
                                          <p:attrName>ppt_y</p:attrName>
                                        </p:attrNameLst>
                                      </p:cBhvr>
                                      <p:tavLst>
                                        <p:tav tm="0">
                                          <p:val>
                                            <p:strVal val="ppt_y"/>
                                          </p:val>
                                        </p:tav>
                                        <p:tav tm="100000">
                                          <p:val>
                                            <p:strVal val="ppt_y-.1"/>
                                          </p:val>
                                        </p:tav>
                                      </p:tavLst>
                                    </p:anim>
                                    <p:set>
                                      <p:cBhvr>
                                        <p:cTn id="28" dur="1" fill="hold">
                                          <p:stCondLst>
                                            <p:cond delay="999"/>
                                          </p:stCondLst>
                                        </p:cTn>
                                        <p:tgtEl>
                                          <p:spTgt spid="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500"/>
                                        <p:tgtEl>
                                          <p:spTgt spid="3">
                                            <p:txEl>
                                              <p:pRg st="2" end="2"/>
                                            </p:txEl>
                                          </p:spTgt>
                                        </p:tgtEl>
                                      </p:cBhvr>
                                    </p:animEffect>
                                  </p:childTnLst>
                                </p:cTn>
                              </p:par>
                              <p:par>
                                <p:cTn id="34" presetID="1" presetClass="entr" presetSubtype="0" fill="hold" grpId="1" nodeType="with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47" presetClass="exit" presetSubtype="0" fill="hold" grpId="0" nodeType="clickEffect">
                                  <p:stCondLst>
                                    <p:cond delay="0"/>
                                  </p:stCondLst>
                                  <p:childTnLst>
                                    <p:animEffect transition="out" filter="fade">
                                      <p:cBhvr>
                                        <p:cTn id="39" dur="1000"/>
                                        <p:tgtEl>
                                          <p:spTgt spid="6"/>
                                        </p:tgtEl>
                                      </p:cBhvr>
                                    </p:animEffect>
                                    <p:anim calcmode="lin" valueType="num">
                                      <p:cBhvr>
                                        <p:cTn id="40" dur="1000"/>
                                        <p:tgtEl>
                                          <p:spTgt spid="6"/>
                                        </p:tgtEl>
                                        <p:attrNameLst>
                                          <p:attrName>ppt_x</p:attrName>
                                        </p:attrNameLst>
                                      </p:cBhvr>
                                      <p:tavLst>
                                        <p:tav tm="0">
                                          <p:val>
                                            <p:strVal val="ppt_x"/>
                                          </p:val>
                                        </p:tav>
                                        <p:tav tm="100000">
                                          <p:val>
                                            <p:strVal val="ppt_x"/>
                                          </p:val>
                                        </p:tav>
                                      </p:tavLst>
                                    </p:anim>
                                    <p:anim calcmode="lin" valueType="num">
                                      <p:cBhvr>
                                        <p:cTn id="41" dur="1000"/>
                                        <p:tgtEl>
                                          <p:spTgt spid="6"/>
                                        </p:tgtEl>
                                        <p:attrNameLst>
                                          <p:attrName>ppt_y</p:attrName>
                                        </p:attrNameLst>
                                      </p:cBhvr>
                                      <p:tavLst>
                                        <p:tav tm="0">
                                          <p:val>
                                            <p:strVal val="ppt_y"/>
                                          </p:val>
                                        </p:tav>
                                        <p:tav tm="100000">
                                          <p:val>
                                            <p:strVal val="ppt_y-.1"/>
                                          </p:val>
                                        </p:tav>
                                      </p:tavLst>
                                    </p:anim>
                                    <p:set>
                                      <p:cBhvr>
                                        <p:cTn id="42" dur="1" fill="hold">
                                          <p:stCondLst>
                                            <p:cond delay="999"/>
                                          </p:stCondLst>
                                        </p:cTn>
                                        <p:tgtEl>
                                          <p:spTgt spid="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500"/>
                                        <p:tgtEl>
                                          <p:spTgt spid="3">
                                            <p:txEl>
                                              <p:pRg st="3" end="3"/>
                                            </p:txEl>
                                          </p:spTgt>
                                        </p:tgtEl>
                                      </p:cBhvr>
                                    </p:animEffect>
                                  </p:childTnLst>
                                </p:cTn>
                              </p:par>
                              <p:par>
                                <p:cTn id="48" presetID="1" presetClass="entr" presetSubtype="0" fill="hold" grpId="1" nodeType="withEffect">
                                  <p:stCondLst>
                                    <p:cond delay="0"/>
                                  </p:stCondLst>
                                  <p:childTnLst>
                                    <p:set>
                                      <p:cBhvr>
                                        <p:cTn id="49" dur="1" fill="hold">
                                          <p:stCondLst>
                                            <p:cond delay="0"/>
                                          </p:stCondLst>
                                        </p:cTn>
                                        <p:tgtEl>
                                          <p:spTgt spid="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47" presetClass="exit" presetSubtype="0" fill="hold" grpId="0" nodeType="clickEffect">
                                  <p:stCondLst>
                                    <p:cond delay="0"/>
                                  </p:stCondLst>
                                  <p:childTnLst>
                                    <p:animEffect transition="out" filter="fade">
                                      <p:cBhvr>
                                        <p:cTn id="53" dur="1000"/>
                                        <p:tgtEl>
                                          <p:spTgt spid="7"/>
                                        </p:tgtEl>
                                      </p:cBhvr>
                                    </p:animEffect>
                                    <p:anim calcmode="lin" valueType="num">
                                      <p:cBhvr>
                                        <p:cTn id="54" dur="1000"/>
                                        <p:tgtEl>
                                          <p:spTgt spid="7"/>
                                        </p:tgtEl>
                                        <p:attrNameLst>
                                          <p:attrName>ppt_x</p:attrName>
                                        </p:attrNameLst>
                                      </p:cBhvr>
                                      <p:tavLst>
                                        <p:tav tm="0">
                                          <p:val>
                                            <p:strVal val="ppt_x"/>
                                          </p:val>
                                        </p:tav>
                                        <p:tav tm="100000">
                                          <p:val>
                                            <p:strVal val="ppt_x"/>
                                          </p:val>
                                        </p:tav>
                                      </p:tavLst>
                                    </p:anim>
                                    <p:anim calcmode="lin" valueType="num">
                                      <p:cBhvr>
                                        <p:cTn id="55" dur="1000"/>
                                        <p:tgtEl>
                                          <p:spTgt spid="7"/>
                                        </p:tgtEl>
                                        <p:attrNameLst>
                                          <p:attrName>ppt_y</p:attrName>
                                        </p:attrNameLst>
                                      </p:cBhvr>
                                      <p:tavLst>
                                        <p:tav tm="0">
                                          <p:val>
                                            <p:strVal val="ppt_y"/>
                                          </p:val>
                                        </p:tav>
                                        <p:tav tm="100000">
                                          <p:val>
                                            <p:strVal val="ppt_y-.1"/>
                                          </p:val>
                                        </p:tav>
                                      </p:tavLst>
                                    </p:anim>
                                    <p:set>
                                      <p:cBhvr>
                                        <p:cTn id="56" dur="1" fill="hold">
                                          <p:stCondLst>
                                            <p:cond delay="999"/>
                                          </p:stCondLst>
                                        </p:cTn>
                                        <p:tgtEl>
                                          <p:spTgt spid="7"/>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fade">
                                      <p:cBhvr>
                                        <p:cTn id="61" dur="500"/>
                                        <p:tgtEl>
                                          <p:spTgt spid="3">
                                            <p:txEl>
                                              <p:pRg st="4" end="4"/>
                                            </p:txEl>
                                          </p:spTgt>
                                        </p:tgtEl>
                                      </p:cBhvr>
                                    </p:animEffect>
                                  </p:childTnLst>
                                </p:cTn>
                              </p:par>
                              <p:par>
                                <p:cTn id="62" presetID="1" presetClass="entr" presetSubtype="0" fill="hold" grpId="1" nodeType="withEffect">
                                  <p:stCondLst>
                                    <p:cond delay="0"/>
                                  </p:stCondLst>
                                  <p:childTnLst>
                                    <p:set>
                                      <p:cBhvr>
                                        <p:cTn id="63" dur="1" fill="hold">
                                          <p:stCondLst>
                                            <p:cond delay="0"/>
                                          </p:stCondLst>
                                        </p:cTn>
                                        <p:tgtEl>
                                          <p:spTgt spid="8"/>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47" presetClass="exit" presetSubtype="0" fill="hold" grpId="0" nodeType="clickEffect">
                                  <p:stCondLst>
                                    <p:cond delay="0"/>
                                  </p:stCondLst>
                                  <p:childTnLst>
                                    <p:animEffect transition="out" filter="fade">
                                      <p:cBhvr>
                                        <p:cTn id="67" dur="1000"/>
                                        <p:tgtEl>
                                          <p:spTgt spid="8"/>
                                        </p:tgtEl>
                                      </p:cBhvr>
                                    </p:animEffect>
                                    <p:anim calcmode="lin" valueType="num">
                                      <p:cBhvr>
                                        <p:cTn id="68" dur="1000"/>
                                        <p:tgtEl>
                                          <p:spTgt spid="8"/>
                                        </p:tgtEl>
                                        <p:attrNameLst>
                                          <p:attrName>ppt_x</p:attrName>
                                        </p:attrNameLst>
                                      </p:cBhvr>
                                      <p:tavLst>
                                        <p:tav tm="0">
                                          <p:val>
                                            <p:strVal val="ppt_x"/>
                                          </p:val>
                                        </p:tav>
                                        <p:tav tm="100000">
                                          <p:val>
                                            <p:strVal val="ppt_x"/>
                                          </p:val>
                                        </p:tav>
                                      </p:tavLst>
                                    </p:anim>
                                    <p:anim calcmode="lin" valueType="num">
                                      <p:cBhvr>
                                        <p:cTn id="69" dur="1000"/>
                                        <p:tgtEl>
                                          <p:spTgt spid="8"/>
                                        </p:tgtEl>
                                        <p:attrNameLst>
                                          <p:attrName>ppt_y</p:attrName>
                                        </p:attrNameLst>
                                      </p:cBhvr>
                                      <p:tavLst>
                                        <p:tav tm="0">
                                          <p:val>
                                            <p:strVal val="ppt_y"/>
                                          </p:val>
                                        </p:tav>
                                        <p:tav tm="100000">
                                          <p:val>
                                            <p:strVal val="ppt_y-.1"/>
                                          </p:val>
                                        </p:tav>
                                      </p:tavLst>
                                    </p:anim>
                                    <p:set>
                                      <p:cBhvr>
                                        <p:cTn id="70" dur="1" fill="hold">
                                          <p:stCondLst>
                                            <p:cond delay="999"/>
                                          </p:stCondLst>
                                        </p:cTn>
                                        <p:tgtEl>
                                          <p:spTgt spid="8"/>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animEffect transition="in" filter="fade">
                                      <p:cBhvr>
                                        <p:cTn id="75" dur="500"/>
                                        <p:tgtEl>
                                          <p:spTgt spid="3">
                                            <p:txEl>
                                              <p:pRg st="5" end="5"/>
                                            </p:txEl>
                                          </p:spTgt>
                                        </p:tgtEl>
                                      </p:cBhvr>
                                    </p:animEffect>
                                  </p:childTnLst>
                                </p:cTn>
                              </p:par>
                              <p:par>
                                <p:cTn id="76" presetID="1" presetClass="entr" presetSubtype="0" fill="hold" grpId="1" nodeType="withEffect">
                                  <p:stCondLst>
                                    <p:cond delay="0"/>
                                  </p:stCondLst>
                                  <p:childTnLst>
                                    <p:set>
                                      <p:cBhvr>
                                        <p:cTn id="77" dur="1" fill="hold">
                                          <p:stCondLst>
                                            <p:cond delay="0"/>
                                          </p:stCondLst>
                                        </p:cTn>
                                        <p:tgtEl>
                                          <p:spTgt spid="9"/>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47" presetClass="exit" presetSubtype="0" fill="hold" grpId="0" nodeType="clickEffect">
                                  <p:stCondLst>
                                    <p:cond delay="0"/>
                                  </p:stCondLst>
                                  <p:childTnLst>
                                    <p:animEffect transition="out" filter="fade">
                                      <p:cBhvr>
                                        <p:cTn id="81" dur="1000"/>
                                        <p:tgtEl>
                                          <p:spTgt spid="9"/>
                                        </p:tgtEl>
                                      </p:cBhvr>
                                    </p:animEffect>
                                    <p:anim calcmode="lin" valueType="num">
                                      <p:cBhvr>
                                        <p:cTn id="82" dur="1000"/>
                                        <p:tgtEl>
                                          <p:spTgt spid="9"/>
                                        </p:tgtEl>
                                        <p:attrNameLst>
                                          <p:attrName>ppt_x</p:attrName>
                                        </p:attrNameLst>
                                      </p:cBhvr>
                                      <p:tavLst>
                                        <p:tav tm="0">
                                          <p:val>
                                            <p:strVal val="ppt_x"/>
                                          </p:val>
                                        </p:tav>
                                        <p:tav tm="100000">
                                          <p:val>
                                            <p:strVal val="ppt_x"/>
                                          </p:val>
                                        </p:tav>
                                      </p:tavLst>
                                    </p:anim>
                                    <p:anim calcmode="lin" valueType="num">
                                      <p:cBhvr>
                                        <p:cTn id="83" dur="1000"/>
                                        <p:tgtEl>
                                          <p:spTgt spid="9"/>
                                        </p:tgtEl>
                                        <p:attrNameLst>
                                          <p:attrName>ppt_y</p:attrName>
                                        </p:attrNameLst>
                                      </p:cBhvr>
                                      <p:tavLst>
                                        <p:tav tm="0">
                                          <p:val>
                                            <p:strVal val="ppt_y"/>
                                          </p:val>
                                        </p:tav>
                                        <p:tav tm="100000">
                                          <p:val>
                                            <p:strVal val="ppt_y-.1"/>
                                          </p:val>
                                        </p:tav>
                                      </p:tavLst>
                                    </p:anim>
                                    <p:set>
                                      <p:cBhvr>
                                        <p:cTn id="84" dur="1" fill="hold">
                                          <p:stCondLst>
                                            <p:cond delay="999"/>
                                          </p:stCondLst>
                                        </p:cTn>
                                        <p:tgtEl>
                                          <p:spTgt spid="9"/>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3">
                                            <p:txEl>
                                              <p:pRg st="6" end="6"/>
                                            </p:txEl>
                                          </p:spTgt>
                                        </p:tgtEl>
                                        <p:attrNameLst>
                                          <p:attrName>style.visibility</p:attrName>
                                        </p:attrNameLst>
                                      </p:cBhvr>
                                      <p:to>
                                        <p:strVal val="visible"/>
                                      </p:to>
                                    </p:set>
                                    <p:animEffect transition="in" filter="fade">
                                      <p:cBhvr>
                                        <p:cTn id="89" dur="500"/>
                                        <p:tgtEl>
                                          <p:spTgt spid="3">
                                            <p:txEl>
                                              <p:pRg st="6" end="6"/>
                                            </p:txEl>
                                          </p:spTgt>
                                        </p:tgtEl>
                                      </p:cBhvr>
                                    </p:animEffect>
                                  </p:childTnLst>
                                </p:cTn>
                              </p:par>
                              <p:par>
                                <p:cTn id="90" presetID="1" presetClass="entr" presetSubtype="0" fill="hold" grpId="1" nodeType="withEffect">
                                  <p:stCondLst>
                                    <p:cond delay="0"/>
                                  </p:stCondLst>
                                  <p:childTnLst>
                                    <p:set>
                                      <p:cBhvr>
                                        <p:cTn id="91" dur="1" fill="hold">
                                          <p:stCondLst>
                                            <p:cond delay="0"/>
                                          </p:stCondLst>
                                        </p:cTn>
                                        <p:tgtEl>
                                          <p:spTgt spid="10"/>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47" presetClass="exit" presetSubtype="0" fill="hold" grpId="0" nodeType="clickEffect">
                                  <p:stCondLst>
                                    <p:cond delay="0"/>
                                  </p:stCondLst>
                                  <p:childTnLst>
                                    <p:animEffect transition="out" filter="fade">
                                      <p:cBhvr>
                                        <p:cTn id="95" dur="1000"/>
                                        <p:tgtEl>
                                          <p:spTgt spid="10"/>
                                        </p:tgtEl>
                                      </p:cBhvr>
                                    </p:animEffect>
                                    <p:anim calcmode="lin" valueType="num">
                                      <p:cBhvr>
                                        <p:cTn id="96" dur="1000"/>
                                        <p:tgtEl>
                                          <p:spTgt spid="10"/>
                                        </p:tgtEl>
                                        <p:attrNameLst>
                                          <p:attrName>ppt_x</p:attrName>
                                        </p:attrNameLst>
                                      </p:cBhvr>
                                      <p:tavLst>
                                        <p:tav tm="0">
                                          <p:val>
                                            <p:strVal val="ppt_x"/>
                                          </p:val>
                                        </p:tav>
                                        <p:tav tm="100000">
                                          <p:val>
                                            <p:strVal val="ppt_x"/>
                                          </p:val>
                                        </p:tav>
                                      </p:tavLst>
                                    </p:anim>
                                    <p:anim calcmode="lin" valueType="num">
                                      <p:cBhvr>
                                        <p:cTn id="97" dur="1000"/>
                                        <p:tgtEl>
                                          <p:spTgt spid="10"/>
                                        </p:tgtEl>
                                        <p:attrNameLst>
                                          <p:attrName>ppt_y</p:attrName>
                                        </p:attrNameLst>
                                      </p:cBhvr>
                                      <p:tavLst>
                                        <p:tav tm="0">
                                          <p:val>
                                            <p:strVal val="ppt_y"/>
                                          </p:val>
                                        </p:tav>
                                        <p:tav tm="100000">
                                          <p:val>
                                            <p:strVal val="ppt_y-.1"/>
                                          </p:val>
                                        </p:tav>
                                      </p:tavLst>
                                    </p:anim>
                                    <p:set>
                                      <p:cBhvr>
                                        <p:cTn id="98" dur="1" fill="hold">
                                          <p:stCondLst>
                                            <p:cond delay="999"/>
                                          </p:stCondLst>
                                        </p:cTn>
                                        <p:tgtEl>
                                          <p:spTgt spid="10"/>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3">
                                            <p:txEl>
                                              <p:pRg st="7" end="7"/>
                                            </p:txEl>
                                          </p:spTgt>
                                        </p:tgtEl>
                                        <p:attrNameLst>
                                          <p:attrName>style.visibility</p:attrName>
                                        </p:attrNameLst>
                                      </p:cBhvr>
                                      <p:to>
                                        <p:strVal val="visible"/>
                                      </p:to>
                                    </p:set>
                                    <p:animEffect transition="in" filter="fade">
                                      <p:cBhvr>
                                        <p:cTn id="103" dur="500"/>
                                        <p:tgtEl>
                                          <p:spTgt spid="3">
                                            <p:txEl>
                                              <p:pRg st="7" end="7"/>
                                            </p:txEl>
                                          </p:spTgt>
                                        </p:tgtEl>
                                      </p:cBhvr>
                                    </p:animEffect>
                                  </p:childTnLst>
                                </p:cTn>
                              </p:par>
                              <p:par>
                                <p:cTn id="104" presetID="1" presetClass="entr" presetSubtype="0" fill="hold" grpId="0" nodeType="withEffect">
                                  <p:stCondLst>
                                    <p:cond delay="0"/>
                                  </p:stCondLst>
                                  <p:childTnLst>
                                    <p:set>
                                      <p:cBhvr>
                                        <p:cTn id="105" dur="1" fill="hold">
                                          <p:stCondLst>
                                            <p:cond delay="0"/>
                                          </p:stCondLst>
                                        </p:cTn>
                                        <p:tgtEl>
                                          <p:spTgt spid="11"/>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4" presetClass="exit" presetSubtype="32" fill="hold" grpId="1" nodeType="clickEffect">
                                  <p:stCondLst>
                                    <p:cond delay="0"/>
                                  </p:stCondLst>
                                  <p:childTnLst>
                                    <p:animEffect transition="out" filter="box(out)">
                                      <p:cBhvr>
                                        <p:cTn id="109" dur="2000"/>
                                        <p:tgtEl>
                                          <p:spTgt spid="11"/>
                                        </p:tgtEl>
                                      </p:cBhvr>
                                    </p:animEffect>
                                    <p:set>
                                      <p:cBhvr>
                                        <p:cTn id="110" dur="1" fill="hold">
                                          <p:stCondLst>
                                            <p:cond delay="1999"/>
                                          </p:stCondLst>
                                        </p:cTn>
                                        <p:tgtEl>
                                          <p:spTgt spid="11"/>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0" presetClass="exit" presetSubtype="0" fill="hold" grpId="0" nodeType="clickEffect">
                                  <p:stCondLst>
                                    <p:cond delay="0"/>
                                  </p:stCondLst>
                                  <p:childTnLst>
                                    <p:animEffect transition="out" filter="fade">
                                      <p:cBhvr>
                                        <p:cTn id="118" dur="500"/>
                                        <p:tgtEl>
                                          <p:spTgt spid="12"/>
                                        </p:tgtEl>
                                      </p:cBhvr>
                                    </p:animEffect>
                                    <p:set>
                                      <p:cBhvr>
                                        <p:cTn id="119"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animBg="1"/>
      <p:bldP spid="4" grpId="1" uiExpand="1" animBg="1"/>
      <p:bldP spid="5" grpId="0" uiExpand="1" animBg="1"/>
      <p:bldP spid="5" grpId="1" uiExpand="1" animBg="1"/>
      <p:bldP spid="6" grpId="0" uiExpand="1" animBg="1"/>
      <p:bldP spid="6" grpId="1" uiExpand="1" animBg="1"/>
      <p:bldP spid="7" grpId="0" uiExpand="1" animBg="1"/>
      <p:bldP spid="7" grpId="1" uiExpand="1" animBg="1"/>
      <p:bldP spid="8" grpId="0" uiExpand="1" animBg="1"/>
      <p:bldP spid="8" grpId="1" uiExpand="1" animBg="1"/>
      <p:bldP spid="9" grpId="0" uiExpand="1" animBg="1"/>
      <p:bldP spid="9" grpId="1" uiExpand="1" animBg="1"/>
      <p:bldP spid="10" grpId="0" uiExpand="1" animBg="1"/>
      <p:bldP spid="10" grpId="1" uiExpand="1" animBg="1"/>
      <p:bldP spid="11" grpId="0" animBg="1"/>
      <p:bldP spid="11" grpId="1"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u="sng" dirty="0" smtClean="0"/>
              <a:t>Parler </a:t>
            </a:r>
            <a:endParaRPr lang="fr-FR" u="sng" dirty="0"/>
          </a:p>
        </p:txBody>
      </p:sp>
      <p:sp>
        <p:nvSpPr>
          <p:cNvPr id="3" name="Content Placeholder 2"/>
          <p:cNvSpPr>
            <a:spLocks noGrp="1"/>
          </p:cNvSpPr>
          <p:nvPr>
            <p:ph idx="1"/>
          </p:nvPr>
        </p:nvSpPr>
        <p:spPr/>
        <p:txBody>
          <a:bodyPr/>
          <a:lstStyle/>
          <a:p>
            <a:pPr marL="514350" indent="-514350">
              <a:buFont typeface="+mj-lt"/>
              <a:buAutoNum type="arabicPeriod"/>
            </a:pPr>
            <a:r>
              <a:rPr lang="fr-FR" dirty="0" smtClean="0"/>
              <a:t>A white </a:t>
            </a:r>
            <a:r>
              <a:rPr lang="fr-FR" dirty="0" err="1" smtClean="0"/>
              <a:t>chest</a:t>
            </a:r>
            <a:r>
              <a:rPr lang="fr-FR" dirty="0" smtClean="0"/>
              <a:t> of </a:t>
            </a:r>
            <a:r>
              <a:rPr lang="fr-FR" dirty="0" err="1" smtClean="0"/>
              <a:t>drawers</a:t>
            </a:r>
            <a:r>
              <a:rPr lang="fr-FR" dirty="0" smtClean="0"/>
              <a:t> &gt; une commode blanche </a:t>
            </a:r>
          </a:p>
          <a:p>
            <a:pPr marL="514350" indent="-514350">
              <a:buFont typeface="+mj-lt"/>
              <a:buAutoNum type="arabicPeriod"/>
            </a:pPr>
            <a:r>
              <a:rPr lang="fr-FR" dirty="0" smtClean="0"/>
              <a:t>An </a:t>
            </a:r>
            <a:r>
              <a:rPr lang="fr-FR" dirty="0" err="1" smtClean="0"/>
              <a:t>old</a:t>
            </a:r>
            <a:r>
              <a:rPr lang="fr-FR" dirty="0" smtClean="0"/>
              <a:t> </a:t>
            </a:r>
            <a:r>
              <a:rPr lang="fr-FR" dirty="0" err="1" smtClean="0"/>
              <a:t>television</a:t>
            </a:r>
            <a:r>
              <a:rPr lang="fr-FR" dirty="0" smtClean="0"/>
              <a:t> &gt; une vieille télé</a:t>
            </a:r>
          </a:p>
          <a:p>
            <a:pPr marL="514350" indent="-514350">
              <a:buFont typeface="+mj-lt"/>
              <a:buAutoNum type="arabicPeriod"/>
            </a:pPr>
            <a:r>
              <a:rPr lang="fr-FR" dirty="0" smtClean="0"/>
              <a:t>A good </a:t>
            </a:r>
            <a:r>
              <a:rPr lang="fr-FR" dirty="0" err="1" smtClean="0"/>
              <a:t>old</a:t>
            </a:r>
            <a:r>
              <a:rPr lang="fr-FR" dirty="0" smtClean="0"/>
              <a:t> </a:t>
            </a:r>
            <a:r>
              <a:rPr lang="fr-FR" dirty="0" err="1" smtClean="0"/>
              <a:t>friend</a:t>
            </a:r>
            <a:r>
              <a:rPr lang="fr-FR" dirty="0" smtClean="0"/>
              <a:t> &gt; un bon vieux copain </a:t>
            </a:r>
          </a:p>
          <a:p>
            <a:pPr marL="514350" indent="-514350">
              <a:buFont typeface="+mj-lt"/>
              <a:buAutoNum type="arabicPeriod"/>
            </a:pPr>
            <a:r>
              <a:rPr lang="fr-FR" dirty="0" smtClean="0"/>
              <a:t>A </a:t>
            </a:r>
            <a:r>
              <a:rPr lang="fr-FR" dirty="0" err="1" smtClean="0"/>
              <a:t>big</a:t>
            </a:r>
            <a:r>
              <a:rPr lang="fr-FR" dirty="0" smtClean="0"/>
              <a:t> </a:t>
            </a:r>
            <a:r>
              <a:rPr lang="fr-FR" dirty="0" err="1" smtClean="0"/>
              <a:t>bed</a:t>
            </a:r>
            <a:r>
              <a:rPr lang="fr-FR" dirty="0" smtClean="0"/>
              <a:t> &gt; un grand lit </a:t>
            </a:r>
          </a:p>
          <a:p>
            <a:pPr marL="514350" indent="-514350">
              <a:buFont typeface="+mj-lt"/>
              <a:buAutoNum type="arabicPeriod"/>
            </a:pPr>
            <a:r>
              <a:rPr lang="fr-FR" dirty="0" smtClean="0"/>
              <a:t>A </a:t>
            </a:r>
            <a:r>
              <a:rPr lang="fr-FR" dirty="0" err="1" smtClean="0"/>
              <a:t>generous</a:t>
            </a:r>
            <a:r>
              <a:rPr lang="fr-FR" dirty="0" smtClean="0"/>
              <a:t> parent &gt; un parent généreux</a:t>
            </a:r>
          </a:p>
          <a:p>
            <a:pPr marL="514350" indent="-514350">
              <a:buFont typeface="+mj-lt"/>
              <a:buAutoNum type="arabicPeriod"/>
            </a:pPr>
            <a:r>
              <a:rPr lang="fr-FR" dirty="0" smtClean="0"/>
              <a:t>A </a:t>
            </a:r>
            <a:r>
              <a:rPr lang="fr-FR" dirty="0" err="1" smtClean="0"/>
              <a:t>very</a:t>
            </a:r>
            <a:r>
              <a:rPr lang="fr-FR" dirty="0" smtClean="0"/>
              <a:t> </a:t>
            </a:r>
            <a:r>
              <a:rPr lang="fr-FR" dirty="0" err="1" smtClean="0"/>
              <a:t>small</a:t>
            </a:r>
            <a:r>
              <a:rPr lang="fr-FR" dirty="0" smtClean="0"/>
              <a:t> </a:t>
            </a:r>
            <a:r>
              <a:rPr lang="fr-FR" dirty="0" err="1" smtClean="0"/>
              <a:t>bathroom</a:t>
            </a:r>
            <a:r>
              <a:rPr lang="fr-FR" dirty="0" smtClean="0"/>
              <a:t>  &gt; une très petite salle de bains </a:t>
            </a:r>
            <a:endParaRPr lang="fr-FR" dirty="0"/>
          </a:p>
        </p:txBody>
      </p:sp>
      <p:sp>
        <p:nvSpPr>
          <p:cNvPr id="4" name="Rectangle 3"/>
          <p:cNvSpPr/>
          <p:nvPr/>
        </p:nvSpPr>
        <p:spPr>
          <a:xfrm>
            <a:off x="5341960" y="1815555"/>
            <a:ext cx="3835021" cy="467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4178489" y="2292824"/>
            <a:ext cx="3835021" cy="467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289945" y="2828262"/>
            <a:ext cx="3835021" cy="467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143534" y="3363700"/>
            <a:ext cx="3835021" cy="467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428699" y="3881368"/>
            <a:ext cx="3835021" cy="467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5061044" y="4399036"/>
            <a:ext cx="4396855" cy="467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7913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73685"/>
            <a:ext cx="10515600" cy="340269"/>
          </a:xfrm>
        </p:spPr>
        <p:txBody>
          <a:bodyPr>
            <a:noAutofit/>
          </a:bodyPr>
          <a:lstStyle/>
          <a:p>
            <a:r>
              <a:rPr lang="fr-FR" sz="2800" u="sng" dirty="0" smtClean="0"/>
              <a:t>5.1G vocabulaire </a:t>
            </a:r>
            <a:endParaRPr lang="fr-FR" sz="2800" u="sng" dirty="0"/>
          </a:p>
        </p:txBody>
      </p:sp>
      <p:sp>
        <p:nvSpPr>
          <p:cNvPr id="5" name="Content Placeholder 4"/>
          <p:cNvSpPr>
            <a:spLocks noGrp="1"/>
          </p:cNvSpPr>
          <p:nvPr>
            <p:ph sz="half" idx="1"/>
          </p:nvPr>
        </p:nvSpPr>
        <p:spPr>
          <a:xfrm>
            <a:off x="457200" y="613954"/>
            <a:ext cx="5562600" cy="6021977"/>
          </a:xfrm>
        </p:spPr>
        <p:txBody>
          <a:bodyPr>
            <a:noAutofit/>
          </a:bodyPr>
          <a:lstStyle/>
          <a:p>
            <a:pPr marL="0">
              <a:spcBef>
                <a:spcPts val="0"/>
              </a:spcBef>
            </a:pPr>
            <a:r>
              <a:rPr lang="en-GB" sz="2400" i="1" dirty="0" smtClean="0"/>
              <a:t>aider </a:t>
            </a:r>
            <a:r>
              <a:rPr lang="en-GB" sz="2400" dirty="0"/>
              <a:t>		</a:t>
            </a:r>
            <a:r>
              <a:rPr lang="en-GB" sz="2400" dirty="0" smtClean="0"/>
              <a:t>to </a:t>
            </a:r>
            <a:r>
              <a:rPr lang="en-GB" sz="2400" dirty="0"/>
              <a:t>help</a:t>
            </a:r>
          </a:p>
          <a:p>
            <a:pPr marL="0">
              <a:spcBef>
                <a:spcPts val="0"/>
              </a:spcBef>
            </a:pPr>
            <a:r>
              <a:rPr lang="en-GB" sz="2400" i="1" dirty="0" err="1"/>
              <a:t>l’armoire</a:t>
            </a:r>
            <a:r>
              <a:rPr lang="en-GB" sz="2400" i="1" dirty="0"/>
              <a:t> (f)</a:t>
            </a:r>
            <a:r>
              <a:rPr lang="en-GB" sz="2400" dirty="0"/>
              <a:t> 	</a:t>
            </a:r>
            <a:r>
              <a:rPr lang="en-GB" sz="2400" dirty="0" smtClean="0"/>
              <a:t>	wardrobe</a:t>
            </a:r>
            <a:endParaRPr lang="en-GB" sz="2400" dirty="0"/>
          </a:p>
          <a:p>
            <a:pPr marL="0">
              <a:spcBef>
                <a:spcPts val="0"/>
              </a:spcBef>
            </a:pPr>
            <a:r>
              <a:rPr lang="en-GB" sz="2400" i="1" dirty="0"/>
              <a:t>la </a:t>
            </a:r>
            <a:r>
              <a:rPr lang="en-GB" sz="2400" i="1" dirty="0" err="1"/>
              <a:t>bibliothèque</a:t>
            </a:r>
            <a:r>
              <a:rPr lang="en-GB" sz="2400" dirty="0"/>
              <a:t> 	book case / library</a:t>
            </a:r>
          </a:p>
          <a:p>
            <a:pPr marL="0">
              <a:spcBef>
                <a:spcPts val="0"/>
              </a:spcBef>
            </a:pPr>
            <a:r>
              <a:rPr lang="en-GB" sz="2400" i="1" dirty="0"/>
              <a:t>blanc(he)</a:t>
            </a:r>
            <a:r>
              <a:rPr lang="en-GB" sz="2400" dirty="0"/>
              <a:t> 	</a:t>
            </a:r>
            <a:r>
              <a:rPr lang="en-GB" sz="2400" dirty="0" smtClean="0"/>
              <a:t>	white</a:t>
            </a:r>
            <a:endParaRPr lang="en-GB" sz="2400" dirty="0"/>
          </a:p>
          <a:p>
            <a:pPr marL="0">
              <a:spcBef>
                <a:spcPts val="0"/>
              </a:spcBef>
            </a:pPr>
            <a:r>
              <a:rPr lang="fr-FR" sz="2400" i="1" dirty="0"/>
              <a:t>en bois</a:t>
            </a:r>
            <a:r>
              <a:rPr lang="fr-FR" sz="2400" dirty="0"/>
              <a:t> 		</a:t>
            </a:r>
            <a:r>
              <a:rPr lang="fr-FR" sz="2400" dirty="0" smtClean="0"/>
              <a:t>made </a:t>
            </a:r>
            <a:r>
              <a:rPr lang="fr-FR" sz="2400" dirty="0"/>
              <a:t>of </a:t>
            </a:r>
            <a:r>
              <a:rPr lang="fr-FR" sz="2400" dirty="0" err="1"/>
              <a:t>wood</a:t>
            </a:r>
            <a:endParaRPr lang="en-GB" sz="2400" dirty="0"/>
          </a:p>
          <a:p>
            <a:pPr marL="0">
              <a:spcBef>
                <a:spcPts val="0"/>
              </a:spcBef>
            </a:pPr>
            <a:r>
              <a:rPr lang="fr-FR" sz="2400" i="1" dirty="0"/>
              <a:t>le bureau</a:t>
            </a:r>
            <a:r>
              <a:rPr lang="fr-FR" sz="2400" dirty="0"/>
              <a:t> 	</a:t>
            </a:r>
            <a:r>
              <a:rPr lang="fr-FR" sz="2400" dirty="0" smtClean="0"/>
              <a:t>	desk</a:t>
            </a:r>
            <a:endParaRPr lang="en-GB" sz="2400" dirty="0"/>
          </a:p>
          <a:p>
            <a:pPr marL="0">
              <a:spcBef>
                <a:spcPts val="0"/>
              </a:spcBef>
            </a:pPr>
            <a:r>
              <a:rPr lang="fr-FR" sz="2400" i="1" dirty="0"/>
              <a:t>le canapé	</a:t>
            </a:r>
            <a:r>
              <a:rPr lang="fr-FR" sz="2400" dirty="0" smtClean="0"/>
              <a:t>sofa</a:t>
            </a:r>
            <a:endParaRPr lang="en-GB" sz="2400" dirty="0"/>
          </a:p>
          <a:p>
            <a:pPr marL="0">
              <a:spcBef>
                <a:spcPts val="0"/>
              </a:spcBef>
            </a:pPr>
            <a:r>
              <a:rPr lang="en-GB" sz="2400" i="1" dirty="0"/>
              <a:t>la chaise</a:t>
            </a:r>
            <a:r>
              <a:rPr lang="en-GB" sz="2400" dirty="0"/>
              <a:t> 	</a:t>
            </a:r>
            <a:r>
              <a:rPr lang="en-GB" sz="2400" dirty="0" smtClean="0"/>
              <a:t>chair</a:t>
            </a:r>
            <a:endParaRPr lang="en-GB" sz="2400" dirty="0"/>
          </a:p>
          <a:p>
            <a:pPr marL="0">
              <a:spcBef>
                <a:spcPts val="0"/>
              </a:spcBef>
            </a:pPr>
            <a:r>
              <a:rPr lang="en-GB" sz="2400" i="1" dirty="0"/>
              <a:t>la commode 	</a:t>
            </a:r>
            <a:r>
              <a:rPr lang="en-GB" sz="2400" dirty="0" smtClean="0"/>
              <a:t>chest </a:t>
            </a:r>
            <a:r>
              <a:rPr lang="en-GB" sz="2400" dirty="0"/>
              <a:t>of drawers</a:t>
            </a:r>
          </a:p>
          <a:p>
            <a:pPr marL="0">
              <a:spcBef>
                <a:spcPts val="0"/>
              </a:spcBef>
            </a:pPr>
            <a:r>
              <a:rPr lang="en-GB" sz="2400" i="1" dirty="0" err="1"/>
              <a:t>cuisiner</a:t>
            </a:r>
            <a:r>
              <a:rPr lang="en-GB" sz="2400" i="1" dirty="0"/>
              <a:t> </a:t>
            </a:r>
            <a:r>
              <a:rPr lang="en-GB" sz="2400" dirty="0"/>
              <a:t>		</a:t>
            </a:r>
            <a:r>
              <a:rPr lang="en-GB" sz="2400" dirty="0" smtClean="0"/>
              <a:t>to </a:t>
            </a:r>
            <a:r>
              <a:rPr lang="en-GB" sz="2400" dirty="0"/>
              <a:t>cook</a:t>
            </a:r>
          </a:p>
          <a:p>
            <a:pPr marL="0">
              <a:spcBef>
                <a:spcPts val="0"/>
              </a:spcBef>
            </a:pPr>
            <a:r>
              <a:rPr lang="en-GB" sz="2400" i="1" dirty="0" err="1"/>
              <a:t>dur</a:t>
            </a:r>
            <a:r>
              <a:rPr lang="en-GB" sz="2400" i="1" dirty="0"/>
              <a:t>(e)</a:t>
            </a:r>
            <a:r>
              <a:rPr lang="en-GB" sz="2400" dirty="0"/>
              <a:t> 		</a:t>
            </a:r>
            <a:r>
              <a:rPr lang="en-GB" sz="2400" dirty="0" smtClean="0"/>
              <a:t>hard</a:t>
            </a:r>
            <a:endParaRPr lang="en-GB" sz="2400" dirty="0"/>
          </a:p>
          <a:p>
            <a:pPr marL="0">
              <a:spcBef>
                <a:spcPts val="0"/>
              </a:spcBef>
            </a:pPr>
            <a:r>
              <a:rPr lang="en-GB" sz="2400" i="1" dirty="0" err="1"/>
              <a:t>l’étagère</a:t>
            </a:r>
            <a:r>
              <a:rPr lang="en-GB" sz="2400" i="1" dirty="0"/>
              <a:t> (f)	</a:t>
            </a:r>
            <a:r>
              <a:rPr lang="en-GB" sz="2400" dirty="0" smtClean="0"/>
              <a:t> </a:t>
            </a:r>
            <a:r>
              <a:rPr lang="en-GB" sz="2400" dirty="0"/>
              <a:t>shelf</a:t>
            </a:r>
          </a:p>
          <a:p>
            <a:pPr marL="0">
              <a:spcBef>
                <a:spcPts val="0"/>
              </a:spcBef>
            </a:pPr>
            <a:r>
              <a:rPr lang="en-GB" sz="2400" i="1" dirty="0"/>
              <a:t>faire la cuisine</a:t>
            </a:r>
            <a:r>
              <a:rPr lang="en-GB" sz="2400" dirty="0"/>
              <a:t> 	</a:t>
            </a:r>
            <a:r>
              <a:rPr lang="en-GB" sz="2400" dirty="0" smtClean="0"/>
              <a:t>to </a:t>
            </a:r>
            <a:r>
              <a:rPr lang="en-GB" sz="2400" dirty="0"/>
              <a:t>cook</a:t>
            </a:r>
          </a:p>
          <a:p>
            <a:pPr marL="0">
              <a:spcBef>
                <a:spcPts val="0"/>
              </a:spcBef>
            </a:pPr>
            <a:r>
              <a:rPr lang="en-GB" sz="2400" i="1" dirty="0"/>
              <a:t>faire le </a:t>
            </a:r>
            <a:r>
              <a:rPr lang="en-GB" sz="2400" i="1" dirty="0" err="1"/>
              <a:t>jardinage</a:t>
            </a:r>
            <a:r>
              <a:rPr lang="en-GB" sz="2400" dirty="0"/>
              <a:t> 	</a:t>
            </a:r>
            <a:r>
              <a:rPr lang="en-GB" sz="2400" dirty="0" smtClean="0"/>
              <a:t>to </a:t>
            </a:r>
            <a:r>
              <a:rPr lang="en-GB" sz="2400" dirty="0"/>
              <a:t>do the gardening</a:t>
            </a:r>
          </a:p>
          <a:p>
            <a:pPr marL="0">
              <a:spcBef>
                <a:spcPts val="0"/>
              </a:spcBef>
            </a:pPr>
            <a:r>
              <a:rPr lang="fr-FR" sz="2400" i="1" dirty="0"/>
              <a:t>le fauteuil</a:t>
            </a:r>
            <a:r>
              <a:rPr lang="fr-FR" sz="2400" dirty="0"/>
              <a:t> 	</a:t>
            </a:r>
            <a:r>
              <a:rPr lang="fr-FR" sz="2400" dirty="0" smtClean="0"/>
              <a:t>	</a:t>
            </a:r>
            <a:r>
              <a:rPr lang="fr-FR" sz="2400" dirty="0" err="1" smtClean="0"/>
              <a:t>armchair</a:t>
            </a:r>
            <a:endParaRPr lang="en-GB" sz="2400" dirty="0"/>
          </a:p>
          <a:p>
            <a:pPr marL="0">
              <a:spcBef>
                <a:spcPts val="0"/>
              </a:spcBef>
            </a:pPr>
            <a:r>
              <a:rPr lang="fr-FR" sz="2400" i="1" dirty="0"/>
              <a:t>la fenêtre</a:t>
            </a:r>
            <a:r>
              <a:rPr lang="fr-FR" sz="2400" dirty="0"/>
              <a:t> 	</a:t>
            </a:r>
            <a:r>
              <a:rPr lang="fr-FR" sz="2400" dirty="0" smtClean="0"/>
              <a:t>	</a:t>
            </a:r>
            <a:r>
              <a:rPr lang="fr-FR" sz="2400" dirty="0" err="1" smtClean="0"/>
              <a:t>window</a:t>
            </a:r>
            <a:endParaRPr lang="en-GB" sz="2400" dirty="0"/>
          </a:p>
          <a:p>
            <a:pPr marL="0">
              <a:spcBef>
                <a:spcPts val="0"/>
              </a:spcBef>
            </a:pPr>
            <a:r>
              <a:rPr lang="en-GB" sz="2400" i="1" dirty="0" err="1"/>
              <a:t>gris</a:t>
            </a:r>
            <a:r>
              <a:rPr lang="en-GB" sz="2400" i="1" dirty="0"/>
              <a:t>(e) 	</a:t>
            </a:r>
            <a:r>
              <a:rPr lang="en-GB" sz="2400" dirty="0"/>
              <a:t>	</a:t>
            </a:r>
            <a:r>
              <a:rPr lang="en-GB" sz="2400" dirty="0" smtClean="0"/>
              <a:t>grey</a:t>
            </a:r>
            <a:endParaRPr lang="en-GB" sz="2400" dirty="0"/>
          </a:p>
          <a:p>
            <a:pPr marL="0">
              <a:spcBef>
                <a:spcPts val="0"/>
              </a:spcBef>
            </a:pPr>
            <a:r>
              <a:rPr lang="en-GB" sz="2400" i="1" dirty="0" err="1"/>
              <a:t>jaune</a:t>
            </a:r>
            <a:r>
              <a:rPr lang="en-GB" sz="2400" i="1" dirty="0"/>
              <a:t> 	</a:t>
            </a:r>
            <a:r>
              <a:rPr lang="en-GB" sz="2400" dirty="0"/>
              <a:t>	</a:t>
            </a:r>
            <a:r>
              <a:rPr lang="en-GB" sz="2400" dirty="0" smtClean="0"/>
              <a:t>yellow</a:t>
            </a:r>
            <a:endParaRPr lang="en-GB" sz="2400" dirty="0"/>
          </a:p>
        </p:txBody>
      </p:sp>
      <p:sp>
        <p:nvSpPr>
          <p:cNvPr id="6" name="Content Placeholder 5"/>
          <p:cNvSpPr>
            <a:spLocks noGrp="1"/>
          </p:cNvSpPr>
          <p:nvPr>
            <p:ph sz="half" idx="2"/>
          </p:nvPr>
        </p:nvSpPr>
        <p:spPr>
          <a:xfrm>
            <a:off x="6096000" y="156119"/>
            <a:ext cx="5181600" cy="6362246"/>
          </a:xfrm>
        </p:spPr>
        <p:txBody>
          <a:bodyPr>
            <a:noAutofit/>
          </a:bodyPr>
          <a:lstStyle/>
          <a:p>
            <a:pPr>
              <a:spcBef>
                <a:spcPts val="0"/>
              </a:spcBef>
            </a:pPr>
            <a:r>
              <a:rPr lang="en-GB" sz="2400" i="1" dirty="0"/>
              <a:t>laver la </a:t>
            </a:r>
            <a:r>
              <a:rPr lang="en-GB" sz="2400" i="1" dirty="0" err="1"/>
              <a:t>voiture</a:t>
            </a:r>
            <a:r>
              <a:rPr lang="en-GB" sz="2400" dirty="0"/>
              <a:t> 	</a:t>
            </a:r>
            <a:r>
              <a:rPr lang="en-GB" sz="2400" dirty="0" smtClean="0"/>
              <a:t>to </a:t>
            </a:r>
            <a:r>
              <a:rPr lang="en-GB" sz="2400" dirty="0"/>
              <a:t>wash the car</a:t>
            </a:r>
          </a:p>
          <a:p>
            <a:pPr>
              <a:spcBef>
                <a:spcPts val="0"/>
              </a:spcBef>
            </a:pPr>
            <a:r>
              <a:rPr lang="en-GB" sz="2400" i="1" dirty="0"/>
              <a:t>le lit 	</a:t>
            </a:r>
            <a:r>
              <a:rPr lang="en-GB" sz="2400" dirty="0"/>
              <a:t>	</a:t>
            </a:r>
            <a:r>
              <a:rPr lang="en-GB" sz="2400" dirty="0" smtClean="0"/>
              <a:t>	bed</a:t>
            </a:r>
            <a:endParaRPr lang="en-GB" sz="2400" dirty="0"/>
          </a:p>
          <a:p>
            <a:pPr>
              <a:spcBef>
                <a:spcPts val="0"/>
              </a:spcBef>
            </a:pPr>
            <a:r>
              <a:rPr lang="en-GB" sz="2400" i="1" dirty="0" err="1"/>
              <a:t>en</a:t>
            </a:r>
            <a:r>
              <a:rPr lang="en-GB" sz="2400" i="1" dirty="0"/>
              <a:t> </a:t>
            </a:r>
            <a:r>
              <a:rPr lang="en-GB" sz="2400" i="1" dirty="0" err="1"/>
              <a:t>métal</a:t>
            </a:r>
            <a:r>
              <a:rPr lang="en-GB" sz="2400" dirty="0"/>
              <a:t> </a:t>
            </a:r>
            <a:r>
              <a:rPr lang="en-GB" sz="2400" dirty="0" smtClean="0"/>
              <a:t>	</a:t>
            </a:r>
            <a:r>
              <a:rPr lang="en-GB" sz="2400" dirty="0"/>
              <a:t>	</a:t>
            </a:r>
            <a:r>
              <a:rPr lang="en-GB" sz="2400" dirty="0" smtClean="0"/>
              <a:t>made </a:t>
            </a:r>
            <a:r>
              <a:rPr lang="en-GB" sz="2400" dirty="0"/>
              <a:t>of metal</a:t>
            </a:r>
          </a:p>
          <a:p>
            <a:pPr>
              <a:spcBef>
                <a:spcPts val="0"/>
              </a:spcBef>
            </a:pPr>
            <a:r>
              <a:rPr lang="fr-FR" sz="2400" i="1" dirty="0"/>
              <a:t>les meubles (m)</a:t>
            </a:r>
            <a:r>
              <a:rPr lang="fr-FR" sz="2400" dirty="0"/>
              <a:t> 	</a:t>
            </a:r>
            <a:r>
              <a:rPr lang="fr-FR" sz="2400" dirty="0" err="1" smtClean="0"/>
              <a:t>furniture</a:t>
            </a:r>
            <a:endParaRPr lang="en-GB" sz="2400" dirty="0"/>
          </a:p>
          <a:p>
            <a:pPr>
              <a:spcBef>
                <a:spcPts val="0"/>
              </a:spcBef>
            </a:pPr>
            <a:r>
              <a:rPr lang="fr-FR" sz="2400" i="1" dirty="0"/>
              <a:t>le miroir </a:t>
            </a:r>
            <a:r>
              <a:rPr lang="fr-FR" sz="2400" i="1" dirty="0" smtClean="0"/>
              <a:t>		the</a:t>
            </a:r>
            <a:r>
              <a:rPr lang="fr-FR" sz="2400" dirty="0" smtClean="0"/>
              <a:t> </a:t>
            </a:r>
            <a:r>
              <a:rPr lang="fr-FR" sz="2400" dirty="0"/>
              <a:t>	</a:t>
            </a:r>
            <a:r>
              <a:rPr lang="fr-FR" sz="2400" dirty="0" err="1"/>
              <a:t>mirror</a:t>
            </a:r>
            <a:endParaRPr lang="en-GB" sz="2400" dirty="0"/>
          </a:p>
          <a:p>
            <a:pPr>
              <a:spcBef>
                <a:spcPts val="0"/>
              </a:spcBef>
            </a:pPr>
            <a:r>
              <a:rPr lang="en-GB" sz="2400" i="1" dirty="0"/>
              <a:t>le </a:t>
            </a:r>
            <a:r>
              <a:rPr lang="en-GB" sz="2400" i="1" dirty="0" err="1"/>
              <a:t>mur</a:t>
            </a:r>
            <a:r>
              <a:rPr lang="en-GB" sz="2400" i="1" dirty="0"/>
              <a:t> 	</a:t>
            </a:r>
            <a:r>
              <a:rPr lang="en-GB" sz="2400" dirty="0"/>
              <a:t>	wall</a:t>
            </a:r>
          </a:p>
          <a:p>
            <a:pPr>
              <a:spcBef>
                <a:spcPts val="0"/>
              </a:spcBef>
            </a:pPr>
            <a:r>
              <a:rPr lang="en-GB" sz="2400" i="1" dirty="0" err="1"/>
              <a:t>nettoyer</a:t>
            </a:r>
            <a:r>
              <a:rPr lang="en-GB" sz="2400" i="1" dirty="0"/>
              <a:t> </a:t>
            </a:r>
            <a:r>
              <a:rPr lang="en-GB" sz="2400" dirty="0"/>
              <a:t>	</a:t>
            </a:r>
            <a:r>
              <a:rPr lang="en-GB" sz="2400" dirty="0" smtClean="0"/>
              <a:t>to </a:t>
            </a:r>
            <a:r>
              <a:rPr lang="en-GB" sz="2400" dirty="0"/>
              <a:t>clean</a:t>
            </a:r>
          </a:p>
          <a:p>
            <a:pPr>
              <a:spcBef>
                <a:spcPts val="0"/>
              </a:spcBef>
            </a:pPr>
            <a:r>
              <a:rPr lang="fr-FR" sz="2400" i="1" dirty="0"/>
              <a:t>noir(e) 	</a:t>
            </a:r>
            <a:r>
              <a:rPr lang="fr-FR" sz="2400" dirty="0"/>
              <a:t>	</a:t>
            </a:r>
            <a:r>
              <a:rPr lang="fr-FR" sz="2400" dirty="0" smtClean="0"/>
              <a:t>black</a:t>
            </a:r>
            <a:endParaRPr lang="en-GB" sz="2400" dirty="0"/>
          </a:p>
          <a:p>
            <a:pPr>
              <a:spcBef>
                <a:spcPts val="0"/>
              </a:spcBef>
            </a:pPr>
            <a:r>
              <a:rPr lang="fr-FR" sz="2400" i="1" dirty="0"/>
              <a:t>la peinture</a:t>
            </a:r>
            <a:r>
              <a:rPr lang="fr-FR" sz="2400" dirty="0"/>
              <a:t> 	</a:t>
            </a:r>
            <a:r>
              <a:rPr lang="fr-FR" sz="2400" dirty="0" err="1" smtClean="0"/>
              <a:t>paint</a:t>
            </a:r>
            <a:r>
              <a:rPr lang="fr-FR" sz="2400" dirty="0" smtClean="0"/>
              <a:t> </a:t>
            </a:r>
            <a:r>
              <a:rPr lang="fr-FR" sz="2400" dirty="0"/>
              <a:t>/ painting</a:t>
            </a:r>
            <a:endParaRPr lang="en-GB" sz="2400" dirty="0"/>
          </a:p>
          <a:p>
            <a:pPr>
              <a:spcBef>
                <a:spcPts val="0"/>
              </a:spcBef>
            </a:pPr>
            <a:r>
              <a:rPr lang="en-GB" sz="2400" i="1" dirty="0"/>
              <a:t>la </a:t>
            </a:r>
            <a:r>
              <a:rPr lang="en-GB" sz="2400" i="1" dirty="0" err="1"/>
              <a:t>porte</a:t>
            </a:r>
            <a:r>
              <a:rPr lang="en-GB" sz="2400" dirty="0"/>
              <a:t> 		</a:t>
            </a:r>
            <a:r>
              <a:rPr lang="en-GB" sz="2400" dirty="0" smtClean="0"/>
              <a:t>door</a:t>
            </a:r>
            <a:endParaRPr lang="en-GB" sz="2400" dirty="0"/>
          </a:p>
          <a:p>
            <a:pPr>
              <a:spcBef>
                <a:spcPts val="0"/>
              </a:spcBef>
            </a:pPr>
            <a:r>
              <a:rPr lang="en-GB" sz="2400" i="1" dirty="0" err="1"/>
              <a:t>propre</a:t>
            </a:r>
            <a:r>
              <a:rPr lang="en-GB" sz="2400" i="1" dirty="0"/>
              <a:t> </a:t>
            </a:r>
            <a:r>
              <a:rPr lang="en-GB" sz="2400" dirty="0"/>
              <a:t>		clean / own</a:t>
            </a:r>
          </a:p>
          <a:p>
            <a:pPr>
              <a:spcBef>
                <a:spcPts val="0"/>
              </a:spcBef>
            </a:pPr>
            <a:r>
              <a:rPr lang="en-GB" sz="2400" i="1" dirty="0"/>
              <a:t>ranger </a:t>
            </a:r>
            <a:r>
              <a:rPr lang="en-GB" sz="2400" dirty="0"/>
              <a:t>		to tidy</a:t>
            </a:r>
          </a:p>
          <a:p>
            <a:pPr>
              <a:spcBef>
                <a:spcPts val="0"/>
              </a:spcBef>
            </a:pPr>
            <a:r>
              <a:rPr lang="en-GB" sz="2400" i="1" dirty="0"/>
              <a:t>rose 	</a:t>
            </a:r>
            <a:r>
              <a:rPr lang="en-GB" sz="2400" dirty="0"/>
              <a:t>	</a:t>
            </a:r>
            <a:r>
              <a:rPr lang="en-GB" sz="2400" dirty="0" smtClean="0"/>
              <a:t>pink</a:t>
            </a:r>
            <a:endParaRPr lang="en-GB" sz="2400" dirty="0"/>
          </a:p>
          <a:p>
            <a:pPr>
              <a:spcBef>
                <a:spcPts val="0"/>
              </a:spcBef>
            </a:pPr>
            <a:r>
              <a:rPr lang="en-GB" sz="2400" i="1" dirty="0"/>
              <a:t>rouge 	</a:t>
            </a:r>
            <a:r>
              <a:rPr lang="en-GB" sz="2400" dirty="0"/>
              <a:t>	</a:t>
            </a:r>
            <a:r>
              <a:rPr lang="en-GB" sz="2400" dirty="0" smtClean="0"/>
              <a:t>red</a:t>
            </a:r>
            <a:endParaRPr lang="en-GB" sz="2400" dirty="0"/>
          </a:p>
          <a:p>
            <a:pPr>
              <a:spcBef>
                <a:spcPts val="0"/>
              </a:spcBef>
            </a:pPr>
            <a:r>
              <a:rPr lang="en-GB" sz="2400" i="1" dirty="0"/>
              <a:t>le tapis 	</a:t>
            </a:r>
            <a:r>
              <a:rPr lang="en-GB" sz="2400" dirty="0"/>
              <a:t>	</a:t>
            </a:r>
            <a:r>
              <a:rPr lang="en-GB" sz="2400" dirty="0" smtClean="0"/>
              <a:t>rug</a:t>
            </a:r>
            <a:endParaRPr lang="en-GB" sz="2400" dirty="0"/>
          </a:p>
          <a:p>
            <a:pPr>
              <a:spcBef>
                <a:spcPts val="0"/>
              </a:spcBef>
            </a:pPr>
            <a:r>
              <a:rPr lang="en-GB" sz="2400" i="1" dirty="0" err="1"/>
              <a:t>en</a:t>
            </a:r>
            <a:r>
              <a:rPr lang="en-GB" sz="2400" i="1" dirty="0"/>
              <a:t> </a:t>
            </a:r>
            <a:r>
              <a:rPr lang="en-GB" sz="2400" i="1" dirty="0" err="1"/>
              <a:t>tissu</a:t>
            </a:r>
            <a:r>
              <a:rPr lang="en-GB" sz="2400" i="1" dirty="0"/>
              <a:t> 	</a:t>
            </a:r>
            <a:r>
              <a:rPr lang="en-GB" sz="2400" dirty="0"/>
              <a:t>	</a:t>
            </a:r>
            <a:r>
              <a:rPr lang="en-GB" sz="2400" dirty="0" smtClean="0"/>
              <a:t>made </a:t>
            </a:r>
            <a:r>
              <a:rPr lang="en-GB" sz="2400" dirty="0"/>
              <a:t>of fabric</a:t>
            </a:r>
          </a:p>
          <a:p>
            <a:pPr>
              <a:spcBef>
                <a:spcPts val="0"/>
              </a:spcBef>
            </a:pPr>
            <a:r>
              <a:rPr lang="en-GB" sz="2400" i="1" dirty="0" err="1"/>
              <a:t>travailler</a:t>
            </a:r>
            <a:r>
              <a:rPr lang="en-GB" sz="2400" i="1" dirty="0"/>
              <a:t> </a:t>
            </a:r>
            <a:r>
              <a:rPr lang="en-GB" sz="2400" dirty="0"/>
              <a:t>	to work</a:t>
            </a:r>
          </a:p>
          <a:p>
            <a:pPr>
              <a:spcBef>
                <a:spcPts val="0"/>
              </a:spcBef>
            </a:pPr>
            <a:r>
              <a:rPr lang="en-GB" sz="2400" i="1" dirty="0" err="1"/>
              <a:t>en</a:t>
            </a:r>
            <a:r>
              <a:rPr lang="en-GB" sz="2400" i="1" dirty="0"/>
              <a:t> </a:t>
            </a:r>
            <a:r>
              <a:rPr lang="en-GB" sz="2400" i="1" dirty="0" err="1"/>
              <a:t>velours</a:t>
            </a:r>
            <a:r>
              <a:rPr lang="en-GB" sz="2400" dirty="0"/>
              <a:t> 	</a:t>
            </a:r>
            <a:r>
              <a:rPr lang="en-GB" sz="2400" dirty="0" smtClean="0"/>
              <a:t>made </a:t>
            </a:r>
            <a:r>
              <a:rPr lang="en-GB" sz="2400" dirty="0"/>
              <a:t>of velvet</a:t>
            </a:r>
          </a:p>
          <a:p>
            <a:pPr>
              <a:spcBef>
                <a:spcPts val="0"/>
              </a:spcBef>
            </a:pPr>
            <a:r>
              <a:rPr lang="en-GB" sz="2400" i="1" dirty="0" err="1"/>
              <a:t>vert</a:t>
            </a:r>
            <a:r>
              <a:rPr lang="en-GB" sz="2400" i="1" dirty="0"/>
              <a:t>(e) </a:t>
            </a:r>
            <a:r>
              <a:rPr lang="en-GB" sz="2400" dirty="0"/>
              <a:t>	</a:t>
            </a:r>
            <a:r>
              <a:rPr lang="en-GB" sz="2400" dirty="0" smtClean="0"/>
              <a:t>green</a:t>
            </a:r>
            <a:endParaRPr lang="en-GB" sz="2400" dirty="0"/>
          </a:p>
          <a:p>
            <a:pPr>
              <a:spcBef>
                <a:spcPts val="0"/>
              </a:spcBef>
            </a:pPr>
            <a:r>
              <a:rPr lang="fr-FR" sz="2400" i="1" dirty="0"/>
              <a:t>violet(te)</a:t>
            </a:r>
            <a:r>
              <a:rPr lang="fr-FR" sz="2400" dirty="0"/>
              <a:t> 	</a:t>
            </a:r>
            <a:r>
              <a:rPr lang="fr-FR" sz="2400" dirty="0" err="1" smtClean="0"/>
              <a:t>purple</a:t>
            </a:r>
            <a:endParaRPr lang="en-GB" sz="2400" dirty="0" smtClean="0"/>
          </a:p>
          <a:p>
            <a:pPr>
              <a:spcBef>
                <a:spcPts val="0"/>
              </a:spcBef>
            </a:pPr>
            <a:endParaRPr lang="fr-FR" sz="2400" dirty="0"/>
          </a:p>
        </p:txBody>
      </p:sp>
      <p:sp>
        <p:nvSpPr>
          <p:cNvPr id="2" name="Rectangle 1"/>
          <p:cNvSpPr/>
          <p:nvPr/>
        </p:nvSpPr>
        <p:spPr>
          <a:xfrm>
            <a:off x="2690948" y="613954"/>
            <a:ext cx="3097098" cy="1993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402007" y="2662897"/>
            <a:ext cx="2238232" cy="1993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3005992" y="4655956"/>
            <a:ext cx="2903489" cy="1979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8733184" y="137428"/>
            <a:ext cx="2582516" cy="1993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8034059" y="2130487"/>
            <a:ext cx="2597547" cy="1993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7869675" y="4104854"/>
            <a:ext cx="3138382" cy="13133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7869674" y="5418161"/>
            <a:ext cx="3062183" cy="1310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5848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1378</Words>
  <Application>Microsoft Office PowerPoint</Application>
  <PresentationFormat>Widescreen</PresentationFormat>
  <Paragraphs>261</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Qu’est-ce qu’il y a dans ta chambre?</vt:lpstr>
      <vt:lpstr>Ma chambre  -  Prépositions </vt:lpstr>
      <vt:lpstr>PowerPoint Presentation</vt:lpstr>
      <vt:lpstr>Adjectives that come before the noun</vt:lpstr>
      <vt:lpstr>Irregular adjectives</vt:lpstr>
      <vt:lpstr>Parler </vt:lpstr>
      <vt:lpstr>5.1G vocabulaire </vt:lpstr>
      <vt:lpstr>PowerPoint Presentation</vt:lpstr>
      <vt:lpstr>Traduction</vt:lpstr>
      <vt:lpstr>Pour commencer - parler</vt:lpstr>
      <vt:lpstr>Les pièces dans la maison</vt:lpstr>
      <vt:lpstr>PowerPoint Presentation</vt:lpstr>
      <vt:lpstr>5.1F Des maisons différentes</vt:lpstr>
      <vt:lpstr>Les phrases wow</vt:lpstr>
      <vt:lpstr>Negative structures </vt:lpstr>
      <vt:lpstr>Negative structures </vt:lpstr>
    </vt:vector>
  </TitlesOfParts>
  <Company>Bishop Challoner Catholic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C Mazabraud</dc:creator>
  <cp:lastModifiedBy>Ms C Mazabraud</cp:lastModifiedBy>
  <cp:revision>4</cp:revision>
  <dcterms:created xsi:type="dcterms:W3CDTF">2020-10-15T14:04:34Z</dcterms:created>
  <dcterms:modified xsi:type="dcterms:W3CDTF">2020-10-15T14:29:00Z</dcterms:modified>
</cp:coreProperties>
</file>